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304" r:id="rId4"/>
    <p:sldId id="303" r:id="rId5"/>
    <p:sldId id="302" r:id="rId6"/>
    <p:sldId id="301" r:id="rId7"/>
    <p:sldId id="305" r:id="rId8"/>
    <p:sldId id="282" r:id="rId9"/>
    <p:sldId id="271" r:id="rId10"/>
    <p:sldId id="281" r:id="rId11"/>
    <p:sldId id="272" r:id="rId12"/>
    <p:sldId id="286" r:id="rId13"/>
    <p:sldId id="283" r:id="rId14"/>
    <p:sldId id="292" r:id="rId15"/>
    <p:sldId id="291" r:id="rId16"/>
    <p:sldId id="290" r:id="rId17"/>
    <p:sldId id="289" r:id="rId18"/>
    <p:sldId id="300" r:id="rId19"/>
    <p:sldId id="287" r:id="rId20"/>
    <p:sldId id="299" r:id="rId21"/>
    <p:sldId id="293" r:id="rId22"/>
    <p:sldId id="259" r:id="rId2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E3F"/>
    <a:srgbClr val="012448"/>
    <a:srgbClr val="022344"/>
    <a:srgbClr val="D1C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AA91E-3DC8-4266-9992-15B60D89D772}" v="1367" dt="2025-04-12T08:43:07.569"/>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4660"/>
  </p:normalViewPr>
  <p:slideViewPr>
    <p:cSldViewPr snapToGrid="0">
      <p:cViewPr varScale="1">
        <p:scale>
          <a:sx n="95" d="100"/>
          <a:sy n="95" d="100"/>
        </p:scale>
        <p:origin x="107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a Soares Paulino" userId="031c7e22-c68b-41fd-b50d-cfc40c454e72" providerId="ADAL" clId="{173AA91E-3DC8-4266-9992-15B60D89D772}"/>
    <pc:docChg chg="undo custSel addSld delSld modSld">
      <pc:chgData name="Susana Soares Paulino" userId="031c7e22-c68b-41fd-b50d-cfc40c454e72" providerId="ADAL" clId="{173AA91E-3DC8-4266-9992-15B60D89D772}" dt="2025-04-12T08:49:09.222" v="4089" actId="20577"/>
      <pc:docMkLst>
        <pc:docMk/>
      </pc:docMkLst>
      <pc:sldChg chg="addSp delSp mod">
        <pc:chgData name="Susana Soares Paulino" userId="031c7e22-c68b-41fd-b50d-cfc40c454e72" providerId="ADAL" clId="{173AA91E-3DC8-4266-9992-15B60D89D772}" dt="2025-04-12T07:09:34.091" v="1421" actId="478"/>
        <pc:sldMkLst>
          <pc:docMk/>
          <pc:sldMk cId="1431286506" sldId="256"/>
        </pc:sldMkLst>
        <pc:spChg chg="add del">
          <ac:chgData name="Susana Soares Paulino" userId="031c7e22-c68b-41fd-b50d-cfc40c454e72" providerId="ADAL" clId="{173AA91E-3DC8-4266-9992-15B60D89D772}" dt="2025-04-12T07:09:34.091" v="1421" actId="478"/>
          <ac:spMkLst>
            <pc:docMk/>
            <pc:sldMk cId="1431286506" sldId="256"/>
            <ac:spMk id="3" creationId="{D6FB9918-411A-1DBB-7766-2BAE3C512980}"/>
          </ac:spMkLst>
        </pc:spChg>
      </pc:sldChg>
      <pc:sldChg chg="modSp mod">
        <pc:chgData name="Susana Soares Paulino" userId="031c7e22-c68b-41fd-b50d-cfc40c454e72" providerId="ADAL" clId="{173AA91E-3DC8-4266-9992-15B60D89D772}" dt="2025-04-12T08:48:30.263" v="4030" actId="20577"/>
        <pc:sldMkLst>
          <pc:docMk/>
          <pc:sldMk cId="3892867945" sldId="272"/>
        </pc:sldMkLst>
        <pc:spChg chg="mod">
          <ac:chgData name="Susana Soares Paulino" userId="031c7e22-c68b-41fd-b50d-cfc40c454e72" providerId="ADAL" clId="{173AA91E-3DC8-4266-9992-15B60D89D772}" dt="2025-04-12T08:48:30.263" v="4030" actId="20577"/>
          <ac:spMkLst>
            <pc:docMk/>
            <pc:sldMk cId="3892867945" sldId="272"/>
            <ac:spMk id="5" creationId="{4F59B2ED-ECD6-0A53-0969-A2134041D25E}"/>
          </ac:spMkLst>
        </pc:spChg>
      </pc:sldChg>
      <pc:sldChg chg="modSp mod">
        <pc:chgData name="Susana Soares Paulino" userId="031c7e22-c68b-41fd-b50d-cfc40c454e72" providerId="ADAL" clId="{173AA91E-3DC8-4266-9992-15B60D89D772}" dt="2025-04-12T08:48:22.247" v="4019" actId="20577"/>
        <pc:sldMkLst>
          <pc:docMk/>
          <pc:sldMk cId="3322873619" sldId="281"/>
        </pc:sldMkLst>
        <pc:spChg chg="mod">
          <ac:chgData name="Susana Soares Paulino" userId="031c7e22-c68b-41fd-b50d-cfc40c454e72" providerId="ADAL" clId="{173AA91E-3DC8-4266-9992-15B60D89D772}" dt="2025-04-12T08:48:22.247" v="4019" actId="20577"/>
          <ac:spMkLst>
            <pc:docMk/>
            <pc:sldMk cId="3322873619" sldId="281"/>
            <ac:spMk id="10" creationId="{A07EA7EC-1456-65A6-72F3-E30B57B93AC9}"/>
          </ac:spMkLst>
        </pc:spChg>
      </pc:sldChg>
      <pc:sldChg chg="modSp mod">
        <pc:chgData name="Susana Soares Paulino" userId="031c7e22-c68b-41fd-b50d-cfc40c454e72" providerId="ADAL" clId="{173AA91E-3DC8-4266-9992-15B60D89D772}" dt="2025-04-12T08:47:42.326" v="4008" actId="20577"/>
        <pc:sldMkLst>
          <pc:docMk/>
          <pc:sldMk cId="1884489758" sldId="282"/>
        </pc:sldMkLst>
        <pc:spChg chg="mod">
          <ac:chgData name="Susana Soares Paulino" userId="031c7e22-c68b-41fd-b50d-cfc40c454e72" providerId="ADAL" clId="{173AA91E-3DC8-4266-9992-15B60D89D772}" dt="2025-04-12T08:47:42.326" v="4008" actId="20577"/>
          <ac:spMkLst>
            <pc:docMk/>
            <pc:sldMk cId="1884489758" sldId="282"/>
            <ac:spMk id="2" creationId="{2E4DD333-397D-0F8D-AFCF-09BF65817D73}"/>
          </ac:spMkLst>
        </pc:spChg>
      </pc:sldChg>
      <pc:sldChg chg="modSp mod">
        <pc:chgData name="Susana Soares Paulino" userId="031c7e22-c68b-41fd-b50d-cfc40c454e72" providerId="ADAL" clId="{173AA91E-3DC8-4266-9992-15B60D89D772}" dt="2025-04-12T08:49:09.222" v="4089" actId="20577"/>
        <pc:sldMkLst>
          <pc:docMk/>
          <pc:sldMk cId="2669898460" sldId="283"/>
        </pc:sldMkLst>
        <pc:spChg chg="mod">
          <ac:chgData name="Susana Soares Paulino" userId="031c7e22-c68b-41fd-b50d-cfc40c454e72" providerId="ADAL" clId="{173AA91E-3DC8-4266-9992-15B60D89D772}" dt="2025-04-12T08:49:09.222" v="4089" actId="20577"/>
          <ac:spMkLst>
            <pc:docMk/>
            <pc:sldMk cId="2669898460" sldId="283"/>
            <ac:spMk id="2" creationId="{CCC54E53-EDC3-5902-C4A2-B0727589413C}"/>
          </ac:spMkLst>
        </pc:spChg>
      </pc:sldChg>
      <pc:sldChg chg="del">
        <pc:chgData name="Susana Soares Paulino" userId="031c7e22-c68b-41fd-b50d-cfc40c454e72" providerId="ADAL" clId="{173AA91E-3DC8-4266-9992-15B60D89D772}" dt="2025-04-12T08:48:48.917" v="4043" actId="47"/>
        <pc:sldMkLst>
          <pc:docMk/>
          <pc:sldMk cId="4041409027" sldId="284"/>
        </pc:sldMkLst>
      </pc:sldChg>
      <pc:sldChg chg="del">
        <pc:chgData name="Susana Soares Paulino" userId="031c7e22-c68b-41fd-b50d-cfc40c454e72" providerId="ADAL" clId="{173AA91E-3DC8-4266-9992-15B60D89D772}" dt="2025-04-12T08:48:48.013" v="4042" actId="47"/>
        <pc:sldMkLst>
          <pc:docMk/>
          <pc:sldMk cId="1546740516" sldId="285"/>
        </pc:sldMkLst>
      </pc:sldChg>
      <pc:sldChg chg="modSp mod">
        <pc:chgData name="Susana Soares Paulino" userId="031c7e22-c68b-41fd-b50d-cfc40c454e72" providerId="ADAL" clId="{173AA91E-3DC8-4266-9992-15B60D89D772}" dt="2025-04-12T08:48:39.489" v="4041" actId="20577"/>
        <pc:sldMkLst>
          <pc:docMk/>
          <pc:sldMk cId="178831040" sldId="286"/>
        </pc:sldMkLst>
        <pc:spChg chg="mod">
          <ac:chgData name="Susana Soares Paulino" userId="031c7e22-c68b-41fd-b50d-cfc40c454e72" providerId="ADAL" clId="{173AA91E-3DC8-4266-9992-15B60D89D772}" dt="2025-04-12T08:48:39.489" v="4041" actId="20577"/>
          <ac:spMkLst>
            <pc:docMk/>
            <pc:sldMk cId="178831040" sldId="286"/>
            <ac:spMk id="2" creationId="{94371699-0ACF-15F5-4493-51DFF6C90EAE}"/>
          </ac:spMkLst>
        </pc:spChg>
      </pc:sldChg>
      <pc:sldChg chg="addSp modSp mod">
        <pc:chgData name="Susana Soares Paulino" userId="031c7e22-c68b-41fd-b50d-cfc40c454e72" providerId="ADAL" clId="{173AA91E-3DC8-4266-9992-15B60D89D772}" dt="2025-04-12T08:30:48.357" v="3685"/>
        <pc:sldMkLst>
          <pc:docMk/>
          <pc:sldMk cId="2759900937" sldId="301"/>
        </pc:sldMkLst>
        <pc:spChg chg="add mod">
          <ac:chgData name="Susana Soares Paulino" userId="031c7e22-c68b-41fd-b50d-cfc40c454e72" providerId="ADAL" clId="{173AA91E-3DC8-4266-9992-15B60D89D772}" dt="2025-04-12T08:14:17.537" v="3350" actId="6549"/>
          <ac:spMkLst>
            <pc:docMk/>
            <pc:sldMk cId="2759900937" sldId="301"/>
            <ac:spMk id="5" creationId="{CD0F9DE1-F55F-8717-A805-7F634B75341A}"/>
          </ac:spMkLst>
        </pc:spChg>
        <pc:spChg chg="add mod">
          <ac:chgData name="Susana Soares Paulino" userId="031c7e22-c68b-41fd-b50d-cfc40c454e72" providerId="ADAL" clId="{173AA91E-3DC8-4266-9992-15B60D89D772}" dt="2025-04-12T08:16:06.890" v="3482" actId="1076"/>
          <ac:spMkLst>
            <pc:docMk/>
            <pc:sldMk cId="2759900937" sldId="301"/>
            <ac:spMk id="7" creationId="{A09D2F0F-5779-9994-C11C-619683057F0E}"/>
          </ac:spMkLst>
        </pc:spChg>
        <pc:spChg chg="add mod">
          <ac:chgData name="Susana Soares Paulino" userId="031c7e22-c68b-41fd-b50d-cfc40c454e72" providerId="ADAL" clId="{173AA91E-3DC8-4266-9992-15B60D89D772}" dt="2025-04-12T08:20:19.773" v="3496" actId="20577"/>
          <ac:spMkLst>
            <pc:docMk/>
            <pc:sldMk cId="2759900937" sldId="301"/>
            <ac:spMk id="9" creationId="{BCD34090-819C-C430-1F99-D0636652394F}"/>
          </ac:spMkLst>
        </pc:spChg>
        <pc:spChg chg="add mod">
          <ac:chgData name="Susana Soares Paulino" userId="031c7e22-c68b-41fd-b50d-cfc40c454e72" providerId="ADAL" clId="{173AA91E-3DC8-4266-9992-15B60D89D772}" dt="2025-04-12T08:28:07.463" v="3620" actId="20577"/>
          <ac:spMkLst>
            <pc:docMk/>
            <pc:sldMk cId="2759900937" sldId="301"/>
            <ac:spMk id="10" creationId="{843132B9-E8A3-4053-0C4A-11CA2D26ED18}"/>
          </ac:spMkLst>
        </pc:spChg>
        <pc:spChg chg="add mod">
          <ac:chgData name="Susana Soares Paulino" userId="031c7e22-c68b-41fd-b50d-cfc40c454e72" providerId="ADAL" clId="{173AA91E-3DC8-4266-9992-15B60D89D772}" dt="2025-04-12T08:30:48.357" v="3685"/>
          <ac:spMkLst>
            <pc:docMk/>
            <pc:sldMk cId="2759900937" sldId="301"/>
            <ac:spMk id="11" creationId="{98F32322-DE7C-98DF-CBF0-E2F49C4ADD18}"/>
          </ac:spMkLst>
        </pc:spChg>
        <pc:picChg chg="add mod">
          <ac:chgData name="Susana Soares Paulino" userId="031c7e22-c68b-41fd-b50d-cfc40c454e72" providerId="ADAL" clId="{173AA91E-3DC8-4266-9992-15B60D89D772}" dt="2025-04-12T08:16:10.729" v="3484" actId="14100"/>
          <ac:picMkLst>
            <pc:docMk/>
            <pc:sldMk cId="2759900937" sldId="301"/>
            <ac:picMk id="3" creationId="{09429C09-1641-BA9A-AB25-1935741C66E1}"/>
          </ac:picMkLst>
        </pc:picChg>
      </pc:sldChg>
      <pc:sldChg chg="addSp modSp mod">
        <pc:chgData name="Susana Soares Paulino" userId="031c7e22-c68b-41fd-b50d-cfc40c454e72" providerId="ADAL" clId="{173AA91E-3DC8-4266-9992-15B60D89D772}" dt="2025-04-12T08:10:23.102" v="3292" actId="14100"/>
        <pc:sldMkLst>
          <pc:docMk/>
          <pc:sldMk cId="4203972613" sldId="302"/>
        </pc:sldMkLst>
        <pc:spChg chg="add mod">
          <ac:chgData name="Susana Soares Paulino" userId="031c7e22-c68b-41fd-b50d-cfc40c454e72" providerId="ADAL" clId="{173AA91E-3DC8-4266-9992-15B60D89D772}" dt="2025-04-12T08:07:14.774" v="3188" actId="14100"/>
          <ac:spMkLst>
            <pc:docMk/>
            <pc:sldMk cId="4203972613" sldId="302"/>
            <ac:spMk id="6" creationId="{861B9649-C057-E251-AFA5-5BFC394FE79C}"/>
          </ac:spMkLst>
        </pc:spChg>
        <pc:spChg chg="add mod">
          <ac:chgData name="Susana Soares Paulino" userId="031c7e22-c68b-41fd-b50d-cfc40c454e72" providerId="ADAL" clId="{173AA91E-3DC8-4266-9992-15B60D89D772}" dt="2025-04-12T07:56:18.339" v="3133" actId="14100"/>
          <ac:spMkLst>
            <pc:docMk/>
            <pc:sldMk cId="4203972613" sldId="302"/>
            <ac:spMk id="7" creationId="{FEF21682-CD84-A222-C2FE-92D209FDFA80}"/>
          </ac:spMkLst>
        </pc:spChg>
        <pc:spChg chg="add mod">
          <ac:chgData name="Susana Soares Paulino" userId="031c7e22-c68b-41fd-b50d-cfc40c454e72" providerId="ADAL" clId="{173AA91E-3DC8-4266-9992-15B60D89D772}" dt="2025-04-12T08:09:04.654" v="3286" actId="1035"/>
          <ac:spMkLst>
            <pc:docMk/>
            <pc:sldMk cId="4203972613" sldId="302"/>
            <ac:spMk id="8" creationId="{44CDF767-F5DE-6964-C596-7FA38D70BAC6}"/>
          </ac:spMkLst>
        </pc:spChg>
        <pc:spChg chg="add mod">
          <ac:chgData name="Susana Soares Paulino" userId="031c7e22-c68b-41fd-b50d-cfc40c454e72" providerId="ADAL" clId="{173AA91E-3DC8-4266-9992-15B60D89D772}" dt="2025-04-12T08:08:42.606" v="3242" actId="1036"/>
          <ac:spMkLst>
            <pc:docMk/>
            <pc:sldMk cId="4203972613" sldId="302"/>
            <ac:spMk id="10" creationId="{6F269EFA-88F9-CC97-46E3-1172B0924978}"/>
          </ac:spMkLst>
        </pc:spChg>
        <pc:picChg chg="add mod modCrop">
          <ac:chgData name="Susana Soares Paulino" userId="031c7e22-c68b-41fd-b50d-cfc40c454e72" providerId="ADAL" clId="{173AA91E-3DC8-4266-9992-15B60D89D772}" dt="2025-04-12T07:54:20.268" v="3089" actId="1076"/>
          <ac:picMkLst>
            <pc:docMk/>
            <pc:sldMk cId="4203972613" sldId="302"/>
            <ac:picMk id="3" creationId="{22E41307-D446-314A-62D6-83A45AE306CE}"/>
          </ac:picMkLst>
        </pc:picChg>
        <pc:picChg chg="add mod">
          <ac:chgData name="Susana Soares Paulino" userId="031c7e22-c68b-41fd-b50d-cfc40c454e72" providerId="ADAL" clId="{173AA91E-3DC8-4266-9992-15B60D89D772}" dt="2025-04-12T08:10:23.102" v="3292" actId="14100"/>
          <ac:picMkLst>
            <pc:docMk/>
            <pc:sldMk cId="4203972613" sldId="302"/>
            <ac:picMk id="4" creationId="{B2CDE9A9-7629-7FF0-CD5B-675FA094A25F}"/>
          </ac:picMkLst>
        </pc:picChg>
        <pc:picChg chg="add mod ord">
          <ac:chgData name="Susana Soares Paulino" userId="031c7e22-c68b-41fd-b50d-cfc40c454e72" providerId="ADAL" clId="{173AA91E-3DC8-4266-9992-15B60D89D772}" dt="2025-04-12T08:08:56.297" v="3283" actId="1036"/>
          <ac:picMkLst>
            <pc:docMk/>
            <pc:sldMk cId="4203972613" sldId="302"/>
            <ac:picMk id="12" creationId="{33FAB29F-6B2A-5031-6534-E361449E2403}"/>
          </ac:picMkLst>
        </pc:picChg>
      </pc:sldChg>
      <pc:sldChg chg="addSp modSp mod modAnim">
        <pc:chgData name="Susana Soares Paulino" userId="031c7e22-c68b-41fd-b50d-cfc40c454e72" providerId="ADAL" clId="{173AA91E-3DC8-4266-9992-15B60D89D772}" dt="2025-04-12T07:55:49.025" v="3114" actId="1036"/>
        <pc:sldMkLst>
          <pc:docMk/>
          <pc:sldMk cId="1401206610" sldId="303"/>
        </pc:sldMkLst>
        <pc:spChg chg="add mod">
          <ac:chgData name="Susana Soares Paulino" userId="031c7e22-c68b-41fd-b50d-cfc40c454e72" providerId="ADAL" clId="{173AA91E-3DC8-4266-9992-15B60D89D772}" dt="2025-04-12T07:55:49.025" v="3114" actId="1036"/>
          <ac:spMkLst>
            <pc:docMk/>
            <pc:sldMk cId="1401206610" sldId="303"/>
            <ac:spMk id="5" creationId="{A508671F-B9F6-52F3-777A-4FB7908558EF}"/>
          </ac:spMkLst>
        </pc:spChg>
        <pc:spChg chg="add mod">
          <ac:chgData name="Susana Soares Paulino" userId="031c7e22-c68b-41fd-b50d-cfc40c454e72" providerId="ADAL" clId="{173AA91E-3DC8-4266-9992-15B60D89D772}" dt="2025-04-12T07:55:49.025" v="3114" actId="1036"/>
          <ac:spMkLst>
            <pc:docMk/>
            <pc:sldMk cId="1401206610" sldId="303"/>
            <ac:spMk id="6" creationId="{6E9F4E45-6A75-8415-3E7D-887570B3DEE9}"/>
          </ac:spMkLst>
        </pc:spChg>
        <pc:spChg chg="add mod">
          <ac:chgData name="Susana Soares Paulino" userId="031c7e22-c68b-41fd-b50d-cfc40c454e72" providerId="ADAL" clId="{173AA91E-3DC8-4266-9992-15B60D89D772}" dt="2025-04-12T07:38:08.204" v="2792" actId="20577"/>
          <ac:spMkLst>
            <pc:docMk/>
            <pc:sldMk cId="1401206610" sldId="303"/>
            <ac:spMk id="7" creationId="{38D1C2E2-DCEE-D536-77D1-53F76688E3AE}"/>
          </ac:spMkLst>
        </pc:spChg>
        <pc:spChg chg="add mod">
          <ac:chgData name="Susana Soares Paulino" userId="031c7e22-c68b-41fd-b50d-cfc40c454e72" providerId="ADAL" clId="{173AA91E-3DC8-4266-9992-15B60D89D772}" dt="2025-04-12T07:55:40.265" v="3103" actId="1076"/>
          <ac:spMkLst>
            <pc:docMk/>
            <pc:sldMk cId="1401206610" sldId="303"/>
            <ac:spMk id="8" creationId="{0A072E7C-F044-C544-0958-41207B565939}"/>
          </ac:spMkLst>
        </pc:spChg>
        <pc:picChg chg="add mod modCrop">
          <ac:chgData name="Susana Soares Paulino" userId="031c7e22-c68b-41fd-b50d-cfc40c454e72" providerId="ADAL" clId="{173AA91E-3DC8-4266-9992-15B60D89D772}" dt="2025-04-12T07:07:16.080" v="1418" actId="14100"/>
          <ac:picMkLst>
            <pc:docMk/>
            <pc:sldMk cId="1401206610" sldId="303"/>
            <ac:picMk id="3" creationId="{58DF849C-C134-9298-284A-72F8F9F99327}"/>
          </ac:picMkLst>
        </pc:picChg>
      </pc:sldChg>
      <pc:sldChg chg="addSp delSp modSp mod modTransition modAnim">
        <pc:chgData name="Susana Soares Paulino" userId="031c7e22-c68b-41fd-b50d-cfc40c454e72" providerId="ADAL" clId="{173AA91E-3DC8-4266-9992-15B60D89D772}" dt="2025-04-12T07:42:39.455" v="2801" actId="114"/>
        <pc:sldMkLst>
          <pc:docMk/>
          <pc:sldMk cId="1917250805" sldId="304"/>
        </pc:sldMkLst>
        <pc:spChg chg="add del mod">
          <ac:chgData name="Susana Soares Paulino" userId="031c7e22-c68b-41fd-b50d-cfc40c454e72" providerId="ADAL" clId="{173AA91E-3DC8-4266-9992-15B60D89D772}" dt="2025-04-12T06:48:03.281" v="795"/>
          <ac:spMkLst>
            <pc:docMk/>
            <pc:sldMk cId="1917250805" sldId="304"/>
            <ac:spMk id="2" creationId="{74883C76-7947-BC29-E3A5-BE677C088468}"/>
          </ac:spMkLst>
        </pc:spChg>
        <pc:spChg chg="add mod">
          <ac:chgData name="Susana Soares Paulino" userId="031c7e22-c68b-41fd-b50d-cfc40c454e72" providerId="ADAL" clId="{173AA91E-3DC8-4266-9992-15B60D89D772}" dt="2025-04-12T07:42:39.455" v="2801" actId="114"/>
          <ac:spMkLst>
            <pc:docMk/>
            <pc:sldMk cId="1917250805" sldId="304"/>
            <ac:spMk id="3" creationId="{BDB85A2B-0840-0EEF-FDAC-5F5483F7E49E}"/>
          </ac:spMkLst>
        </pc:spChg>
        <pc:spChg chg="add mod">
          <ac:chgData name="Susana Soares Paulino" userId="031c7e22-c68b-41fd-b50d-cfc40c454e72" providerId="ADAL" clId="{173AA91E-3DC8-4266-9992-15B60D89D772}" dt="2025-04-12T07:03:23.190" v="1396" actId="1076"/>
          <ac:spMkLst>
            <pc:docMk/>
            <pc:sldMk cId="1917250805" sldId="304"/>
            <ac:spMk id="4" creationId="{AF4FBC16-2348-8F73-5E22-CE76A32E2F4D}"/>
          </ac:spMkLst>
        </pc:spChg>
        <pc:spChg chg="mod">
          <ac:chgData name="Susana Soares Paulino" userId="031c7e22-c68b-41fd-b50d-cfc40c454e72" providerId="ADAL" clId="{173AA91E-3DC8-4266-9992-15B60D89D772}" dt="2025-04-12T07:04:36.061" v="1402" actId="1036"/>
          <ac:spMkLst>
            <pc:docMk/>
            <pc:sldMk cId="1917250805" sldId="304"/>
            <ac:spMk id="6" creationId="{69E37464-A71E-0588-2E18-2823EAF0C323}"/>
          </ac:spMkLst>
        </pc:spChg>
        <pc:spChg chg="mod">
          <ac:chgData name="Susana Soares Paulino" userId="031c7e22-c68b-41fd-b50d-cfc40c454e72" providerId="ADAL" clId="{173AA91E-3DC8-4266-9992-15B60D89D772}" dt="2025-04-12T07:04:36.061" v="1402" actId="1036"/>
          <ac:spMkLst>
            <pc:docMk/>
            <pc:sldMk cId="1917250805" sldId="304"/>
            <ac:spMk id="8" creationId="{A2BAAF89-622A-339F-D406-62BC24FB6E8C}"/>
          </ac:spMkLst>
        </pc:spChg>
        <pc:spChg chg="mod">
          <ac:chgData name="Susana Soares Paulino" userId="031c7e22-c68b-41fd-b50d-cfc40c454e72" providerId="ADAL" clId="{173AA91E-3DC8-4266-9992-15B60D89D772}" dt="2025-04-12T06:59:47.237" v="1300" actId="1076"/>
          <ac:spMkLst>
            <pc:docMk/>
            <pc:sldMk cId="1917250805" sldId="304"/>
            <ac:spMk id="10" creationId="{65C99685-E29A-5EBA-EF3B-330150543DBB}"/>
          </ac:spMkLst>
        </pc:spChg>
        <pc:picChg chg="mod">
          <ac:chgData name="Susana Soares Paulino" userId="031c7e22-c68b-41fd-b50d-cfc40c454e72" providerId="ADAL" clId="{173AA91E-3DC8-4266-9992-15B60D89D772}" dt="2025-04-12T07:03:34.036" v="1398" actId="1076"/>
          <ac:picMkLst>
            <pc:docMk/>
            <pc:sldMk cId="1917250805" sldId="304"/>
            <ac:picMk id="5" creationId="{01F8DC1A-68E7-8516-CFB0-1B2C34634417}"/>
          </ac:picMkLst>
        </pc:picChg>
      </pc:sldChg>
      <pc:sldChg chg="addSp delSp modSp add mod">
        <pc:chgData name="Susana Soares Paulino" userId="031c7e22-c68b-41fd-b50d-cfc40c454e72" providerId="ADAL" clId="{173AA91E-3DC8-4266-9992-15B60D89D772}" dt="2025-04-12T08:42:58.805" v="3976" actId="113"/>
        <pc:sldMkLst>
          <pc:docMk/>
          <pc:sldMk cId="1925604738" sldId="305"/>
        </pc:sldMkLst>
        <pc:spChg chg="add del mod">
          <ac:chgData name="Susana Soares Paulino" userId="031c7e22-c68b-41fd-b50d-cfc40c454e72" providerId="ADAL" clId="{173AA91E-3DC8-4266-9992-15B60D89D772}" dt="2025-04-12T08:30:44.612" v="3684" actId="21"/>
          <ac:spMkLst>
            <pc:docMk/>
            <pc:sldMk cId="1925604738" sldId="305"/>
            <ac:spMk id="2" creationId="{30E7F0E9-63DB-87DA-3C68-B42EC43C48E2}"/>
          </ac:spMkLst>
        </pc:spChg>
        <pc:spChg chg="add mod">
          <ac:chgData name="Susana Soares Paulino" userId="031c7e22-c68b-41fd-b50d-cfc40c454e72" providerId="ADAL" clId="{173AA91E-3DC8-4266-9992-15B60D89D772}" dt="2025-04-12T08:34:37.229" v="3910" actId="20577"/>
          <ac:spMkLst>
            <pc:docMk/>
            <pc:sldMk cId="1925604738" sldId="305"/>
            <ac:spMk id="4" creationId="{AF146260-F9CD-2551-8E22-002BF4D5B340}"/>
          </ac:spMkLst>
        </pc:spChg>
        <pc:spChg chg="del">
          <ac:chgData name="Susana Soares Paulino" userId="031c7e22-c68b-41fd-b50d-cfc40c454e72" providerId="ADAL" clId="{173AA91E-3DC8-4266-9992-15B60D89D772}" dt="2025-04-12T08:30:53.842" v="3686" actId="478"/>
          <ac:spMkLst>
            <pc:docMk/>
            <pc:sldMk cId="1925604738" sldId="305"/>
            <ac:spMk id="5" creationId="{F4B96DB4-34A6-582A-2A85-4192A95F92F6}"/>
          </ac:spMkLst>
        </pc:spChg>
        <pc:spChg chg="del">
          <ac:chgData name="Susana Soares Paulino" userId="031c7e22-c68b-41fd-b50d-cfc40c454e72" providerId="ADAL" clId="{173AA91E-3DC8-4266-9992-15B60D89D772}" dt="2025-04-12T08:30:55.300" v="3687" actId="478"/>
          <ac:spMkLst>
            <pc:docMk/>
            <pc:sldMk cId="1925604738" sldId="305"/>
            <ac:spMk id="7" creationId="{B117DAD6-A1B8-39A6-DD80-58C79F0429C4}"/>
          </ac:spMkLst>
        </pc:spChg>
        <pc:spChg chg="add mod">
          <ac:chgData name="Susana Soares Paulino" userId="031c7e22-c68b-41fd-b50d-cfc40c454e72" providerId="ADAL" clId="{173AA91E-3DC8-4266-9992-15B60D89D772}" dt="2025-04-12T08:42:31.934" v="3967" actId="1035"/>
          <ac:spMkLst>
            <pc:docMk/>
            <pc:sldMk cId="1925604738" sldId="305"/>
            <ac:spMk id="8" creationId="{80E38B68-F2EF-D384-D058-AA996DE13245}"/>
          </ac:spMkLst>
        </pc:spChg>
        <pc:spChg chg="del">
          <ac:chgData name="Susana Soares Paulino" userId="031c7e22-c68b-41fd-b50d-cfc40c454e72" providerId="ADAL" clId="{173AA91E-3DC8-4266-9992-15B60D89D772}" dt="2025-04-12T08:30:56.615" v="3688" actId="478"/>
          <ac:spMkLst>
            <pc:docMk/>
            <pc:sldMk cId="1925604738" sldId="305"/>
            <ac:spMk id="9" creationId="{11C7B435-6411-DA79-3A6C-6CE3F5352D50}"/>
          </ac:spMkLst>
        </pc:spChg>
        <pc:spChg chg="del">
          <ac:chgData name="Susana Soares Paulino" userId="031c7e22-c68b-41fd-b50d-cfc40c454e72" providerId="ADAL" clId="{173AA91E-3DC8-4266-9992-15B60D89D772}" dt="2025-04-12T08:30:58.532" v="3689" actId="478"/>
          <ac:spMkLst>
            <pc:docMk/>
            <pc:sldMk cId="1925604738" sldId="305"/>
            <ac:spMk id="10" creationId="{C2D2ADE9-E9A3-EDF7-450C-0AC1628FDD76}"/>
          </ac:spMkLst>
        </pc:spChg>
        <pc:spChg chg="add mod">
          <ac:chgData name="Susana Soares Paulino" userId="031c7e22-c68b-41fd-b50d-cfc40c454e72" providerId="ADAL" clId="{173AA91E-3DC8-4266-9992-15B60D89D772}" dt="2025-04-12T08:42:54.682" v="3975" actId="113"/>
          <ac:spMkLst>
            <pc:docMk/>
            <pc:sldMk cId="1925604738" sldId="305"/>
            <ac:spMk id="12" creationId="{3C7AE725-2559-8B26-C649-D8A22313B1A4}"/>
          </ac:spMkLst>
        </pc:spChg>
        <pc:spChg chg="add mod">
          <ac:chgData name="Susana Soares Paulino" userId="031c7e22-c68b-41fd-b50d-cfc40c454e72" providerId="ADAL" clId="{173AA91E-3DC8-4266-9992-15B60D89D772}" dt="2025-04-12T08:42:58.805" v="3976" actId="113"/>
          <ac:spMkLst>
            <pc:docMk/>
            <pc:sldMk cId="1925604738" sldId="305"/>
            <ac:spMk id="14" creationId="{8E7B3E5A-9006-6DD9-69B1-53BDF26FBC69}"/>
          </ac:spMkLst>
        </pc:spChg>
      </pc:sldChg>
      <pc:sldChg chg="delSp modSp add del mod">
        <pc:chgData name="Susana Soares Paulino" userId="031c7e22-c68b-41fd-b50d-cfc40c454e72" providerId="ADAL" clId="{173AA91E-3DC8-4266-9992-15B60D89D772}" dt="2025-04-12T08:47:21.606" v="3983" actId="47"/>
        <pc:sldMkLst>
          <pc:docMk/>
          <pc:sldMk cId="431010362" sldId="306"/>
        </pc:sldMkLst>
        <pc:spChg chg="del">
          <ac:chgData name="Susana Soares Paulino" userId="031c7e22-c68b-41fd-b50d-cfc40c454e72" providerId="ADAL" clId="{173AA91E-3DC8-4266-9992-15B60D89D772}" dt="2025-04-12T08:43:11.147" v="3978" actId="478"/>
          <ac:spMkLst>
            <pc:docMk/>
            <pc:sldMk cId="431010362" sldId="306"/>
            <ac:spMk id="4" creationId="{FF22D664-6B6D-A61E-5A10-742D875CE9F5}"/>
          </ac:spMkLst>
        </pc:spChg>
        <pc:spChg chg="del">
          <ac:chgData name="Susana Soares Paulino" userId="031c7e22-c68b-41fd-b50d-cfc40c454e72" providerId="ADAL" clId="{173AA91E-3DC8-4266-9992-15B60D89D772}" dt="2025-04-12T08:43:14.912" v="3979" actId="478"/>
          <ac:spMkLst>
            <pc:docMk/>
            <pc:sldMk cId="431010362" sldId="306"/>
            <ac:spMk id="8" creationId="{ACB674CB-07C3-C1C4-F919-C3B610DDD0BB}"/>
          </ac:spMkLst>
        </pc:spChg>
        <pc:spChg chg="del">
          <ac:chgData name="Susana Soares Paulino" userId="031c7e22-c68b-41fd-b50d-cfc40c454e72" providerId="ADAL" clId="{173AA91E-3DC8-4266-9992-15B60D89D772}" dt="2025-04-12T08:43:18.560" v="3980" actId="478"/>
          <ac:spMkLst>
            <pc:docMk/>
            <pc:sldMk cId="431010362" sldId="306"/>
            <ac:spMk id="12" creationId="{0AF28ED5-FC93-8B8C-F58C-D802FA779954}"/>
          </ac:spMkLst>
        </pc:spChg>
        <pc:spChg chg="del mod">
          <ac:chgData name="Susana Soares Paulino" userId="031c7e22-c68b-41fd-b50d-cfc40c454e72" providerId="ADAL" clId="{173AA91E-3DC8-4266-9992-15B60D89D772}" dt="2025-04-12T08:43:19.969" v="3982" actId="478"/>
          <ac:spMkLst>
            <pc:docMk/>
            <pc:sldMk cId="431010362" sldId="306"/>
            <ac:spMk id="14" creationId="{3BEA5CE7-88FF-C9B9-42FB-BC60CE2042E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65F1A5-8E87-41EE-92B0-320FC96C663F}" type="doc">
      <dgm:prSet loTypeId="urn:microsoft.com/office/officeart/2005/8/layout/chevron1" loCatId="process" qsTypeId="urn:microsoft.com/office/officeart/2005/8/quickstyle/simple1" qsCatId="simple" csTypeId="urn:microsoft.com/office/officeart/2005/8/colors/accent1_2" csCatId="accent1" phldr="1"/>
      <dgm:spPr/>
    </dgm:pt>
    <dgm:pt modelId="{81BE6366-E3E1-4755-B7E0-EBB7B3D90A09}">
      <dgm:prSet phldrT="[Texto]"/>
      <dgm:spPr/>
      <dgm:t>
        <a:bodyPr/>
        <a:lstStyle/>
        <a:p>
          <a:r>
            <a:rPr lang="pt-PT" dirty="0"/>
            <a:t>Iniciativa </a:t>
          </a:r>
          <a:endParaRPr lang="en-GB" dirty="0"/>
        </a:p>
      </dgm:t>
    </dgm:pt>
    <dgm:pt modelId="{BEFA8550-FA01-4071-BEEB-462DB124E1D7}" type="parTrans" cxnId="{7F3647C4-F610-4C74-8028-B13B51E9DD3B}">
      <dgm:prSet/>
      <dgm:spPr/>
      <dgm:t>
        <a:bodyPr/>
        <a:lstStyle/>
        <a:p>
          <a:endParaRPr lang="en-GB"/>
        </a:p>
      </dgm:t>
    </dgm:pt>
    <dgm:pt modelId="{751B071B-B5F7-4AA9-B420-649AECE3172D}" type="sibTrans" cxnId="{7F3647C4-F610-4C74-8028-B13B51E9DD3B}">
      <dgm:prSet/>
      <dgm:spPr/>
      <dgm:t>
        <a:bodyPr/>
        <a:lstStyle/>
        <a:p>
          <a:endParaRPr lang="en-GB"/>
        </a:p>
      </dgm:t>
    </dgm:pt>
    <dgm:pt modelId="{21182291-BD5B-4A90-8CD5-3F79DB9C0692}">
      <dgm:prSet phldrT="[Texto]"/>
      <dgm:spPr/>
      <dgm:t>
        <a:bodyPr/>
        <a:lstStyle/>
        <a:p>
          <a:r>
            <a:rPr lang="pt-PT" dirty="0"/>
            <a:t>Instrução</a:t>
          </a:r>
          <a:endParaRPr lang="en-GB" dirty="0"/>
        </a:p>
      </dgm:t>
    </dgm:pt>
    <dgm:pt modelId="{82248276-634A-4829-90F2-E06E1AB868DD}" type="parTrans" cxnId="{C226EB06-61F5-4594-8BCF-8090BC07E716}">
      <dgm:prSet/>
      <dgm:spPr/>
      <dgm:t>
        <a:bodyPr/>
        <a:lstStyle/>
        <a:p>
          <a:endParaRPr lang="en-GB"/>
        </a:p>
      </dgm:t>
    </dgm:pt>
    <dgm:pt modelId="{DB9AA5F4-1BFC-4C2D-AD0E-EA399995CDD8}" type="sibTrans" cxnId="{C226EB06-61F5-4594-8BCF-8090BC07E716}">
      <dgm:prSet/>
      <dgm:spPr/>
      <dgm:t>
        <a:bodyPr/>
        <a:lstStyle/>
        <a:p>
          <a:endParaRPr lang="en-GB"/>
        </a:p>
      </dgm:t>
    </dgm:pt>
    <dgm:pt modelId="{F5D13307-D970-4930-99AD-B42C76DEE7BE}">
      <dgm:prSet phldrT="[Texto]"/>
      <dgm:spPr/>
      <dgm:t>
        <a:bodyPr/>
        <a:lstStyle/>
        <a:p>
          <a:r>
            <a:rPr lang="pt-PT" dirty="0"/>
            <a:t>Audiência de Interessados</a:t>
          </a:r>
          <a:endParaRPr lang="en-GB" dirty="0"/>
        </a:p>
      </dgm:t>
    </dgm:pt>
    <dgm:pt modelId="{64CBB626-9767-4FD2-8122-124C7FEBABC2}" type="parTrans" cxnId="{685F696D-7376-4B1C-B9C1-15C66BF38680}">
      <dgm:prSet/>
      <dgm:spPr/>
      <dgm:t>
        <a:bodyPr/>
        <a:lstStyle/>
        <a:p>
          <a:endParaRPr lang="en-GB"/>
        </a:p>
      </dgm:t>
    </dgm:pt>
    <dgm:pt modelId="{E14718CA-BB9E-4BAF-9442-363A78215C0D}" type="sibTrans" cxnId="{685F696D-7376-4B1C-B9C1-15C66BF38680}">
      <dgm:prSet/>
      <dgm:spPr/>
      <dgm:t>
        <a:bodyPr/>
        <a:lstStyle/>
        <a:p>
          <a:endParaRPr lang="en-GB"/>
        </a:p>
      </dgm:t>
    </dgm:pt>
    <dgm:pt modelId="{036314D6-A722-4331-930A-49297B888D54}">
      <dgm:prSet phldrT="[Texto]"/>
      <dgm:spPr/>
      <dgm:t>
        <a:bodyPr/>
        <a:lstStyle/>
        <a:p>
          <a:r>
            <a:rPr lang="pt-PT" dirty="0"/>
            <a:t> Decisão Final</a:t>
          </a:r>
        </a:p>
        <a:p>
          <a:r>
            <a:rPr lang="pt-PT" dirty="0"/>
            <a:t>Ato Administrativo</a:t>
          </a:r>
          <a:endParaRPr lang="en-GB" dirty="0"/>
        </a:p>
      </dgm:t>
    </dgm:pt>
    <dgm:pt modelId="{0B90F0B4-2AC6-46A5-AF8E-FE82F2BB57A5}" type="parTrans" cxnId="{B41DC9D5-B4B8-441E-AA05-612FC573525A}">
      <dgm:prSet/>
      <dgm:spPr/>
      <dgm:t>
        <a:bodyPr/>
        <a:lstStyle/>
        <a:p>
          <a:endParaRPr lang="en-GB"/>
        </a:p>
      </dgm:t>
    </dgm:pt>
    <dgm:pt modelId="{05584FBD-2568-44B4-9DD8-9AB27E4C4FD1}" type="sibTrans" cxnId="{B41DC9D5-B4B8-441E-AA05-612FC573525A}">
      <dgm:prSet/>
      <dgm:spPr/>
      <dgm:t>
        <a:bodyPr/>
        <a:lstStyle/>
        <a:p>
          <a:endParaRPr lang="en-GB"/>
        </a:p>
      </dgm:t>
    </dgm:pt>
    <dgm:pt modelId="{492307ED-58E3-4DB7-A1AE-EFA5D16A837F}">
      <dgm:prSet phldrT="[Texto]"/>
      <dgm:spPr/>
      <dgm:t>
        <a:bodyPr/>
        <a:lstStyle/>
        <a:p>
          <a:r>
            <a:rPr lang="pt-PT" dirty="0"/>
            <a:t>Proposta de decisão</a:t>
          </a:r>
          <a:endParaRPr lang="en-GB" dirty="0"/>
        </a:p>
      </dgm:t>
    </dgm:pt>
    <dgm:pt modelId="{6924583E-CFAD-46BD-852C-24E9FC25B879}" type="parTrans" cxnId="{202D5640-58B3-4332-A7AD-02F3F2B16F07}">
      <dgm:prSet/>
      <dgm:spPr/>
      <dgm:t>
        <a:bodyPr/>
        <a:lstStyle/>
        <a:p>
          <a:endParaRPr lang="en-GB"/>
        </a:p>
      </dgm:t>
    </dgm:pt>
    <dgm:pt modelId="{BB553183-226F-4A79-BB7C-AD143D61F162}" type="sibTrans" cxnId="{202D5640-58B3-4332-A7AD-02F3F2B16F07}">
      <dgm:prSet/>
      <dgm:spPr/>
      <dgm:t>
        <a:bodyPr/>
        <a:lstStyle/>
        <a:p>
          <a:endParaRPr lang="en-GB"/>
        </a:p>
      </dgm:t>
    </dgm:pt>
    <dgm:pt modelId="{D77643F4-6F4B-43FC-A1B8-1C4146473EE6}" type="pres">
      <dgm:prSet presAssocID="{AC65F1A5-8E87-41EE-92B0-320FC96C663F}" presName="Name0" presStyleCnt="0">
        <dgm:presLayoutVars>
          <dgm:dir/>
          <dgm:animLvl val="lvl"/>
          <dgm:resizeHandles val="exact"/>
        </dgm:presLayoutVars>
      </dgm:prSet>
      <dgm:spPr/>
    </dgm:pt>
    <dgm:pt modelId="{5ED42DC5-D01E-48BA-A158-852297B27C12}" type="pres">
      <dgm:prSet presAssocID="{81BE6366-E3E1-4755-B7E0-EBB7B3D90A09}" presName="parTxOnly" presStyleLbl="node1" presStyleIdx="0" presStyleCnt="5">
        <dgm:presLayoutVars>
          <dgm:chMax val="0"/>
          <dgm:chPref val="0"/>
          <dgm:bulletEnabled val="1"/>
        </dgm:presLayoutVars>
      </dgm:prSet>
      <dgm:spPr/>
    </dgm:pt>
    <dgm:pt modelId="{E2BC5F32-9000-4A5C-801D-D23588DA7CE7}" type="pres">
      <dgm:prSet presAssocID="{751B071B-B5F7-4AA9-B420-649AECE3172D}" presName="parTxOnlySpace" presStyleCnt="0"/>
      <dgm:spPr/>
    </dgm:pt>
    <dgm:pt modelId="{7BA74D63-48F0-4C02-8996-074D772EB3A5}" type="pres">
      <dgm:prSet presAssocID="{21182291-BD5B-4A90-8CD5-3F79DB9C0692}" presName="parTxOnly" presStyleLbl="node1" presStyleIdx="1" presStyleCnt="5">
        <dgm:presLayoutVars>
          <dgm:chMax val="0"/>
          <dgm:chPref val="0"/>
          <dgm:bulletEnabled val="1"/>
        </dgm:presLayoutVars>
      </dgm:prSet>
      <dgm:spPr/>
    </dgm:pt>
    <dgm:pt modelId="{47022BFD-3C7A-4B16-8556-4A3D0F4D72F7}" type="pres">
      <dgm:prSet presAssocID="{DB9AA5F4-1BFC-4C2D-AD0E-EA399995CDD8}" presName="parTxOnlySpace" presStyleCnt="0"/>
      <dgm:spPr/>
    </dgm:pt>
    <dgm:pt modelId="{A2A70C7D-95DA-4E96-BE7F-A1382BCD74C6}" type="pres">
      <dgm:prSet presAssocID="{492307ED-58E3-4DB7-A1AE-EFA5D16A837F}" presName="parTxOnly" presStyleLbl="node1" presStyleIdx="2" presStyleCnt="5">
        <dgm:presLayoutVars>
          <dgm:chMax val="0"/>
          <dgm:chPref val="0"/>
          <dgm:bulletEnabled val="1"/>
        </dgm:presLayoutVars>
      </dgm:prSet>
      <dgm:spPr/>
    </dgm:pt>
    <dgm:pt modelId="{2F3DB58D-9946-4F94-B670-593C7612D5E9}" type="pres">
      <dgm:prSet presAssocID="{BB553183-226F-4A79-BB7C-AD143D61F162}" presName="parTxOnlySpace" presStyleCnt="0"/>
      <dgm:spPr/>
    </dgm:pt>
    <dgm:pt modelId="{8EAD2CB2-108C-4930-8138-162F5CE74114}" type="pres">
      <dgm:prSet presAssocID="{F5D13307-D970-4930-99AD-B42C76DEE7BE}" presName="parTxOnly" presStyleLbl="node1" presStyleIdx="3" presStyleCnt="5">
        <dgm:presLayoutVars>
          <dgm:chMax val="0"/>
          <dgm:chPref val="0"/>
          <dgm:bulletEnabled val="1"/>
        </dgm:presLayoutVars>
      </dgm:prSet>
      <dgm:spPr/>
    </dgm:pt>
    <dgm:pt modelId="{85287E64-C294-495A-8310-4E970EC6B4D1}" type="pres">
      <dgm:prSet presAssocID="{E14718CA-BB9E-4BAF-9442-363A78215C0D}" presName="parTxOnlySpace" presStyleCnt="0"/>
      <dgm:spPr/>
    </dgm:pt>
    <dgm:pt modelId="{1B2283D9-ADD2-462A-ACBE-D69A04E57276}" type="pres">
      <dgm:prSet presAssocID="{036314D6-A722-4331-930A-49297B888D54}" presName="parTxOnly" presStyleLbl="node1" presStyleIdx="4" presStyleCnt="5">
        <dgm:presLayoutVars>
          <dgm:chMax val="0"/>
          <dgm:chPref val="0"/>
          <dgm:bulletEnabled val="1"/>
        </dgm:presLayoutVars>
      </dgm:prSet>
      <dgm:spPr/>
    </dgm:pt>
  </dgm:ptLst>
  <dgm:cxnLst>
    <dgm:cxn modelId="{C226EB06-61F5-4594-8BCF-8090BC07E716}" srcId="{AC65F1A5-8E87-41EE-92B0-320FC96C663F}" destId="{21182291-BD5B-4A90-8CD5-3F79DB9C0692}" srcOrd="1" destOrd="0" parTransId="{82248276-634A-4829-90F2-E06E1AB868DD}" sibTransId="{DB9AA5F4-1BFC-4C2D-AD0E-EA399995CDD8}"/>
    <dgm:cxn modelId="{C7A2F819-E23B-4968-BD9B-3ECD294EF9FC}" type="presOf" srcId="{21182291-BD5B-4A90-8CD5-3F79DB9C0692}" destId="{7BA74D63-48F0-4C02-8996-074D772EB3A5}" srcOrd="0" destOrd="0" presId="urn:microsoft.com/office/officeart/2005/8/layout/chevron1"/>
    <dgm:cxn modelId="{E5429229-DA7F-4BCA-B3FE-90CBF1D2275F}" type="presOf" srcId="{F5D13307-D970-4930-99AD-B42C76DEE7BE}" destId="{8EAD2CB2-108C-4930-8138-162F5CE74114}" srcOrd="0" destOrd="0" presId="urn:microsoft.com/office/officeart/2005/8/layout/chevron1"/>
    <dgm:cxn modelId="{71C51A2F-CCA6-4BB0-9B32-C7A00355869A}" type="presOf" srcId="{036314D6-A722-4331-930A-49297B888D54}" destId="{1B2283D9-ADD2-462A-ACBE-D69A04E57276}" srcOrd="0" destOrd="0" presId="urn:microsoft.com/office/officeart/2005/8/layout/chevron1"/>
    <dgm:cxn modelId="{CAFBD935-8D25-4A9C-8438-5CE4098B13A8}" type="presOf" srcId="{492307ED-58E3-4DB7-A1AE-EFA5D16A837F}" destId="{A2A70C7D-95DA-4E96-BE7F-A1382BCD74C6}" srcOrd="0" destOrd="0" presId="urn:microsoft.com/office/officeart/2005/8/layout/chevron1"/>
    <dgm:cxn modelId="{202D5640-58B3-4332-A7AD-02F3F2B16F07}" srcId="{AC65F1A5-8E87-41EE-92B0-320FC96C663F}" destId="{492307ED-58E3-4DB7-A1AE-EFA5D16A837F}" srcOrd="2" destOrd="0" parTransId="{6924583E-CFAD-46BD-852C-24E9FC25B879}" sibTransId="{BB553183-226F-4A79-BB7C-AD143D61F162}"/>
    <dgm:cxn modelId="{685F696D-7376-4B1C-B9C1-15C66BF38680}" srcId="{AC65F1A5-8E87-41EE-92B0-320FC96C663F}" destId="{F5D13307-D970-4930-99AD-B42C76DEE7BE}" srcOrd="3" destOrd="0" parTransId="{64CBB626-9767-4FD2-8122-124C7FEBABC2}" sibTransId="{E14718CA-BB9E-4BAF-9442-363A78215C0D}"/>
    <dgm:cxn modelId="{0F7D386E-D850-4870-9052-793B9D063ADA}" type="presOf" srcId="{AC65F1A5-8E87-41EE-92B0-320FC96C663F}" destId="{D77643F4-6F4B-43FC-A1B8-1C4146473EE6}" srcOrd="0" destOrd="0" presId="urn:microsoft.com/office/officeart/2005/8/layout/chevron1"/>
    <dgm:cxn modelId="{7F3647C4-F610-4C74-8028-B13B51E9DD3B}" srcId="{AC65F1A5-8E87-41EE-92B0-320FC96C663F}" destId="{81BE6366-E3E1-4755-B7E0-EBB7B3D90A09}" srcOrd="0" destOrd="0" parTransId="{BEFA8550-FA01-4071-BEEB-462DB124E1D7}" sibTransId="{751B071B-B5F7-4AA9-B420-649AECE3172D}"/>
    <dgm:cxn modelId="{B41DC9D5-B4B8-441E-AA05-612FC573525A}" srcId="{AC65F1A5-8E87-41EE-92B0-320FC96C663F}" destId="{036314D6-A722-4331-930A-49297B888D54}" srcOrd="4" destOrd="0" parTransId="{0B90F0B4-2AC6-46A5-AF8E-FE82F2BB57A5}" sibTransId="{05584FBD-2568-44B4-9DD8-9AB27E4C4FD1}"/>
    <dgm:cxn modelId="{BF3232EC-6C24-4A5C-82C1-72EFF9F65A72}" type="presOf" srcId="{81BE6366-E3E1-4755-B7E0-EBB7B3D90A09}" destId="{5ED42DC5-D01E-48BA-A158-852297B27C12}" srcOrd="0" destOrd="0" presId="urn:microsoft.com/office/officeart/2005/8/layout/chevron1"/>
    <dgm:cxn modelId="{381E01F8-D4AE-4806-829A-337AC5D35011}" type="presParOf" srcId="{D77643F4-6F4B-43FC-A1B8-1C4146473EE6}" destId="{5ED42DC5-D01E-48BA-A158-852297B27C12}" srcOrd="0" destOrd="0" presId="urn:microsoft.com/office/officeart/2005/8/layout/chevron1"/>
    <dgm:cxn modelId="{9EFFE7EC-1BE8-486C-B7B0-AEC710D078CD}" type="presParOf" srcId="{D77643F4-6F4B-43FC-A1B8-1C4146473EE6}" destId="{E2BC5F32-9000-4A5C-801D-D23588DA7CE7}" srcOrd="1" destOrd="0" presId="urn:microsoft.com/office/officeart/2005/8/layout/chevron1"/>
    <dgm:cxn modelId="{66836D88-E73B-4D42-94F7-2F1C8EBF8922}" type="presParOf" srcId="{D77643F4-6F4B-43FC-A1B8-1C4146473EE6}" destId="{7BA74D63-48F0-4C02-8996-074D772EB3A5}" srcOrd="2" destOrd="0" presId="urn:microsoft.com/office/officeart/2005/8/layout/chevron1"/>
    <dgm:cxn modelId="{6F640F8E-00F4-4648-800E-5988C97FCEDB}" type="presParOf" srcId="{D77643F4-6F4B-43FC-A1B8-1C4146473EE6}" destId="{47022BFD-3C7A-4B16-8556-4A3D0F4D72F7}" srcOrd="3" destOrd="0" presId="urn:microsoft.com/office/officeart/2005/8/layout/chevron1"/>
    <dgm:cxn modelId="{12772A2D-B8C4-4E9C-8BED-D33A8960932F}" type="presParOf" srcId="{D77643F4-6F4B-43FC-A1B8-1C4146473EE6}" destId="{A2A70C7D-95DA-4E96-BE7F-A1382BCD74C6}" srcOrd="4" destOrd="0" presId="urn:microsoft.com/office/officeart/2005/8/layout/chevron1"/>
    <dgm:cxn modelId="{80104322-F478-4DDD-9C35-868215C0A43D}" type="presParOf" srcId="{D77643F4-6F4B-43FC-A1B8-1C4146473EE6}" destId="{2F3DB58D-9946-4F94-B670-593C7612D5E9}" srcOrd="5" destOrd="0" presId="urn:microsoft.com/office/officeart/2005/8/layout/chevron1"/>
    <dgm:cxn modelId="{2F5A7D8F-A5BA-4214-A5BB-26C9421FF6CF}" type="presParOf" srcId="{D77643F4-6F4B-43FC-A1B8-1C4146473EE6}" destId="{8EAD2CB2-108C-4930-8138-162F5CE74114}" srcOrd="6" destOrd="0" presId="urn:microsoft.com/office/officeart/2005/8/layout/chevron1"/>
    <dgm:cxn modelId="{D9AAE348-1C92-423E-B58E-0206B9744EAC}" type="presParOf" srcId="{D77643F4-6F4B-43FC-A1B8-1C4146473EE6}" destId="{85287E64-C294-495A-8310-4E970EC6B4D1}" srcOrd="7" destOrd="0" presId="urn:microsoft.com/office/officeart/2005/8/layout/chevron1"/>
    <dgm:cxn modelId="{6E15C802-3E52-42AF-BE7D-07F239571BA4}" type="presParOf" srcId="{D77643F4-6F4B-43FC-A1B8-1C4146473EE6}" destId="{1B2283D9-ADD2-462A-ACBE-D69A04E5727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F81AD8-957A-47CF-96DB-D0AF4B30E80B}" type="doc">
      <dgm:prSet loTypeId="urn:microsoft.com/office/officeart/2005/8/layout/chevron1" loCatId="process" qsTypeId="urn:microsoft.com/office/officeart/2005/8/quickstyle/simple1" qsCatId="simple" csTypeId="urn:microsoft.com/office/officeart/2005/8/colors/accent1_2" csCatId="accent1" phldr="1"/>
      <dgm:spPr/>
    </dgm:pt>
    <dgm:pt modelId="{421C21CB-A941-40C1-9651-07021438C7E4}">
      <dgm:prSet phldrT="[Texto]"/>
      <dgm:spPr/>
      <dgm:t>
        <a:bodyPr/>
        <a:lstStyle/>
        <a:p>
          <a:r>
            <a:rPr lang="pt-PT" dirty="0"/>
            <a:t>Auto de notícia</a:t>
          </a:r>
          <a:endParaRPr lang="en-GB" dirty="0"/>
        </a:p>
      </dgm:t>
    </dgm:pt>
    <dgm:pt modelId="{68692BBC-0085-418A-AFF4-E54488D18498}" type="parTrans" cxnId="{7E56F298-C29A-48FE-8723-EA2BDB167BD5}">
      <dgm:prSet/>
      <dgm:spPr/>
      <dgm:t>
        <a:bodyPr/>
        <a:lstStyle/>
        <a:p>
          <a:endParaRPr lang="en-GB"/>
        </a:p>
      </dgm:t>
    </dgm:pt>
    <dgm:pt modelId="{C95157C3-53C1-40EB-A241-49565AB5B5A0}" type="sibTrans" cxnId="{7E56F298-C29A-48FE-8723-EA2BDB167BD5}">
      <dgm:prSet/>
      <dgm:spPr/>
      <dgm:t>
        <a:bodyPr/>
        <a:lstStyle/>
        <a:p>
          <a:endParaRPr lang="en-GB"/>
        </a:p>
      </dgm:t>
    </dgm:pt>
    <dgm:pt modelId="{EF30250B-D8EE-4FFE-A5D6-DFE46008B5B4}">
      <dgm:prSet phldrT="[Texto]"/>
      <dgm:spPr/>
      <dgm:t>
        <a:bodyPr/>
        <a:lstStyle/>
        <a:p>
          <a:r>
            <a:rPr lang="pt-PT" dirty="0"/>
            <a:t>Notificação do arguido </a:t>
          </a:r>
          <a:endParaRPr lang="en-GB" dirty="0"/>
        </a:p>
      </dgm:t>
    </dgm:pt>
    <dgm:pt modelId="{A34F2F4F-1697-4541-ACF9-954A8A75BEC8}" type="parTrans" cxnId="{D510FBD2-42AC-43F7-B74C-330DF60B206E}">
      <dgm:prSet/>
      <dgm:spPr/>
      <dgm:t>
        <a:bodyPr/>
        <a:lstStyle/>
        <a:p>
          <a:endParaRPr lang="en-GB"/>
        </a:p>
      </dgm:t>
    </dgm:pt>
    <dgm:pt modelId="{7B0CB72F-3B79-4043-830B-BC11BE0A2BC5}" type="sibTrans" cxnId="{D510FBD2-42AC-43F7-B74C-330DF60B206E}">
      <dgm:prSet/>
      <dgm:spPr/>
      <dgm:t>
        <a:bodyPr/>
        <a:lstStyle/>
        <a:p>
          <a:endParaRPr lang="en-GB"/>
        </a:p>
      </dgm:t>
    </dgm:pt>
    <dgm:pt modelId="{F891BF9C-728A-467C-8158-8F0CECF6317D}">
      <dgm:prSet phldrT="[Texto]"/>
      <dgm:spPr/>
      <dgm:t>
        <a:bodyPr/>
        <a:lstStyle/>
        <a:p>
          <a:r>
            <a:rPr lang="pt-PT" dirty="0"/>
            <a:t>Apresentação de defesa</a:t>
          </a:r>
          <a:endParaRPr lang="en-GB" dirty="0"/>
        </a:p>
      </dgm:t>
    </dgm:pt>
    <dgm:pt modelId="{3DBF77E6-DCC9-4507-9989-4AB62ECB0394}" type="parTrans" cxnId="{7007BB2B-BCE8-41FD-ABB4-BEF6F3C117F7}">
      <dgm:prSet/>
      <dgm:spPr/>
      <dgm:t>
        <a:bodyPr/>
        <a:lstStyle/>
        <a:p>
          <a:endParaRPr lang="en-GB"/>
        </a:p>
      </dgm:t>
    </dgm:pt>
    <dgm:pt modelId="{DF86F976-0262-4912-9AD4-D6211F96507E}" type="sibTrans" cxnId="{7007BB2B-BCE8-41FD-ABB4-BEF6F3C117F7}">
      <dgm:prSet/>
      <dgm:spPr/>
      <dgm:t>
        <a:bodyPr/>
        <a:lstStyle/>
        <a:p>
          <a:endParaRPr lang="en-GB"/>
        </a:p>
      </dgm:t>
    </dgm:pt>
    <dgm:pt modelId="{B0DAB6D8-8862-4448-BB48-E4FB1DDFB02D}">
      <dgm:prSet phldrT="[Texto]"/>
      <dgm:spPr/>
      <dgm:t>
        <a:bodyPr/>
        <a:lstStyle/>
        <a:p>
          <a:r>
            <a:rPr lang="pt-PT" dirty="0"/>
            <a:t>E/OU Pedido de pagamento da coima em prestações</a:t>
          </a:r>
          <a:endParaRPr lang="en-GB" dirty="0"/>
        </a:p>
      </dgm:t>
    </dgm:pt>
    <dgm:pt modelId="{DC11E91C-3339-46EA-9590-73FC47C8BDF6}" type="parTrans" cxnId="{4873C81C-F9B9-4F17-8CE8-33E1D4411888}">
      <dgm:prSet/>
      <dgm:spPr/>
      <dgm:t>
        <a:bodyPr/>
        <a:lstStyle/>
        <a:p>
          <a:endParaRPr lang="en-GB"/>
        </a:p>
      </dgm:t>
    </dgm:pt>
    <dgm:pt modelId="{3AFBF330-2F35-4332-9EE9-9C8AACBAD912}" type="sibTrans" cxnId="{4873C81C-F9B9-4F17-8CE8-33E1D4411888}">
      <dgm:prSet/>
      <dgm:spPr/>
      <dgm:t>
        <a:bodyPr/>
        <a:lstStyle/>
        <a:p>
          <a:endParaRPr lang="en-GB"/>
        </a:p>
      </dgm:t>
    </dgm:pt>
    <dgm:pt modelId="{CC461A33-64E7-4F14-9446-1C06C0E42726}">
      <dgm:prSet phldrT="[Texto]"/>
      <dgm:spPr/>
      <dgm:t>
        <a:bodyPr/>
        <a:lstStyle/>
        <a:p>
          <a:r>
            <a:rPr lang="pt-PT" dirty="0"/>
            <a:t>Instrução</a:t>
          </a:r>
          <a:endParaRPr lang="en-GB" dirty="0"/>
        </a:p>
      </dgm:t>
    </dgm:pt>
    <dgm:pt modelId="{E74ED4B1-F59E-4343-AE71-9FC42701331F}" type="parTrans" cxnId="{F14D2C99-C1D6-4BEA-AF30-211C464C9B49}">
      <dgm:prSet/>
      <dgm:spPr/>
      <dgm:t>
        <a:bodyPr/>
        <a:lstStyle/>
        <a:p>
          <a:endParaRPr lang="en-GB"/>
        </a:p>
      </dgm:t>
    </dgm:pt>
    <dgm:pt modelId="{A5BBB28A-EECF-41AB-94ED-08A8A91AF4B4}" type="sibTrans" cxnId="{F14D2C99-C1D6-4BEA-AF30-211C464C9B49}">
      <dgm:prSet/>
      <dgm:spPr/>
      <dgm:t>
        <a:bodyPr/>
        <a:lstStyle/>
        <a:p>
          <a:endParaRPr lang="en-GB"/>
        </a:p>
      </dgm:t>
    </dgm:pt>
    <dgm:pt modelId="{53836CC2-73B4-4ECA-BAC9-5E724EEBFCC9}">
      <dgm:prSet phldrT="[Texto]"/>
      <dgm:spPr/>
      <dgm:t>
        <a:bodyPr/>
        <a:lstStyle/>
        <a:p>
          <a:r>
            <a:rPr lang="pt-PT" dirty="0"/>
            <a:t>Decisão</a:t>
          </a:r>
          <a:endParaRPr lang="en-GB" dirty="0"/>
        </a:p>
      </dgm:t>
    </dgm:pt>
    <dgm:pt modelId="{C8A2E152-05BA-4F22-9DA6-45C40B0AA286}" type="parTrans" cxnId="{28C04F92-911D-4E10-9B90-23D7A0DC7506}">
      <dgm:prSet/>
      <dgm:spPr/>
      <dgm:t>
        <a:bodyPr/>
        <a:lstStyle/>
        <a:p>
          <a:endParaRPr lang="en-GB"/>
        </a:p>
      </dgm:t>
    </dgm:pt>
    <dgm:pt modelId="{4833FA22-58F3-4351-B071-74412CD5F369}" type="sibTrans" cxnId="{28C04F92-911D-4E10-9B90-23D7A0DC7506}">
      <dgm:prSet/>
      <dgm:spPr/>
      <dgm:t>
        <a:bodyPr/>
        <a:lstStyle/>
        <a:p>
          <a:endParaRPr lang="en-GB"/>
        </a:p>
      </dgm:t>
    </dgm:pt>
    <dgm:pt modelId="{325F0ACD-4EA3-4EEF-9D90-3F49FD32767E}" type="pres">
      <dgm:prSet presAssocID="{C1F81AD8-957A-47CF-96DB-D0AF4B30E80B}" presName="Name0" presStyleCnt="0">
        <dgm:presLayoutVars>
          <dgm:dir/>
          <dgm:animLvl val="lvl"/>
          <dgm:resizeHandles val="exact"/>
        </dgm:presLayoutVars>
      </dgm:prSet>
      <dgm:spPr/>
    </dgm:pt>
    <dgm:pt modelId="{A5F2A852-1178-4443-B1DB-EA611B9DCB54}" type="pres">
      <dgm:prSet presAssocID="{421C21CB-A941-40C1-9651-07021438C7E4}" presName="parTxOnly" presStyleLbl="node1" presStyleIdx="0" presStyleCnt="6">
        <dgm:presLayoutVars>
          <dgm:chMax val="0"/>
          <dgm:chPref val="0"/>
          <dgm:bulletEnabled val="1"/>
        </dgm:presLayoutVars>
      </dgm:prSet>
      <dgm:spPr/>
    </dgm:pt>
    <dgm:pt modelId="{7F345B87-D886-418A-BB77-B41582B50F17}" type="pres">
      <dgm:prSet presAssocID="{C95157C3-53C1-40EB-A241-49565AB5B5A0}" presName="parTxOnlySpace" presStyleCnt="0"/>
      <dgm:spPr/>
    </dgm:pt>
    <dgm:pt modelId="{D42993FB-1088-4A34-A3FB-89F901E1AB14}" type="pres">
      <dgm:prSet presAssocID="{EF30250B-D8EE-4FFE-A5D6-DFE46008B5B4}" presName="parTxOnly" presStyleLbl="node1" presStyleIdx="1" presStyleCnt="6">
        <dgm:presLayoutVars>
          <dgm:chMax val="0"/>
          <dgm:chPref val="0"/>
          <dgm:bulletEnabled val="1"/>
        </dgm:presLayoutVars>
      </dgm:prSet>
      <dgm:spPr/>
    </dgm:pt>
    <dgm:pt modelId="{BE249153-6DC0-49B1-BFA6-97B80B55D08F}" type="pres">
      <dgm:prSet presAssocID="{7B0CB72F-3B79-4043-830B-BC11BE0A2BC5}" presName="parTxOnlySpace" presStyleCnt="0"/>
      <dgm:spPr/>
    </dgm:pt>
    <dgm:pt modelId="{B3B1EBA7-DEF0-4A4B-8920-EAB8F164B54C}" type="pres">
      <dgm:prSet presAssocID="{F891BF9C-728A-467C-8158-8F0CECF6317D}" presName="parTxOnly" presStyleLbl="node1" presStyleIdx="2" presStyleCnt="6">
        <dgm:presLayoutVars>
          <dgm:chMax val="0"/>
          <dgm:chPref val="0"/>
          <dgm:bulletEnabled val="1"/>
        </dgm:presLayoutVars>
      </dgm:prSet>
      <dgm:spPr/>
    </dgm:pt>
    <dgm:pt modelId="{51254F98-7B55-4ACA-A2EE-AC7AD0C6F6D8}" type="pres">
      <dgm:prSet presAssocID="{DF86F976-0262-4912-9AD4-D6211F96507E}" presName="parTxOnlySpace" presStyleCnt="0"/>
      <dgm:spPr/>
    </dgm:pt>
    <dgm:pt modelId="{332E4FA5-72EE-4D48-A5EF-90512DC6471C}" type="pres">
      <dgm:prSet presAssocID="{B0DAB6D8-8862-4448-BB48-E4FB1DDFB02D}" presName="parTxOnly" presStyleLbl="node1" presStyleIdx="3" presStyleCnt="6">
        <dgm:presLayoutVars>
          <dgm:chMax val="0"/>
          <dgm:chPref val="0"/>
          <dgm:bulletEnabled val="1"/>
        </dgm:presLayoutVars>
      </dgm:prSet>
      <dgm:spPr/>
    </dgm:pt>
    <dgm:pt modelId="{2A38C1B0-EB5A-4692-BA6B-383E5F2870CC}" type="pres">
      <dgm:prSet presAssocID="{3AFBF330-2F35-4332-9EE9-9C8AACBAD912}" presName="parTxOnlySpace" presStyleCnt="0"/>
      <dgm:spPr/>
    </dgm:pt>
    <dgm:pt modelId="{A6468B2D-D501-4DA5-A559-8FB0B0C6443D}" type="pres">
      <dgm:prSet presAssocID="{CC461A33-64E7-4F14-9446-1C06C0E42726}" presName="parTxOnly" presStyleLbl="node1" presStyleIdx="4" presStyleCnt="6">
        <dgm:presLayoutVars>
          <dgm:chMax val="0"/>
          <dgm:chPref val="0"/>
          <dgm:bulletEnabled val="1"/>
        </dgm:presLayoutVars>
      </dgm:prSet>
      <dgm:spPr/>
    </dgm:pt>
    <dgm:pt modelId="{5820D8FE-D3E9-45FE-8C28-1BAF6921B021}" type="pres">
      <dgm:prSet presAssocID="{A5BBB28A-EECF-41AB-94ED-08A8A91AF4B4}" presName="parTxOnlySpace" presStyleCnt="0"/>
      <dgm:spPr/>
    </dgm:pt>
    <dgm:pt modelId="{96E91F37-0919-47A3-AAA7-D97681A968C1}" type="pres">
      <dgm:prSet presAssocID="{53836CC2-73B4-4ECA-BAC9-5E724EEBFCC9}" presName="parTxOnly" presStyleLbl="node1" presStyleIdx="5" presStyleCnt="6">
        <dgm:presLayoutVars>
          <dgm:chMax val="0"/>
          <dgm:chPref val="0"/>
          <dgm:bulletEnabled val="1"/>
        </dgm:presLayoutVars>
      </dgm:prSet>
      <dgm:spPr/>
    </dgm:pt>
  </dgm:ptLst>
  <dgm:cxnLst>
    <dgm:cxn modelId="{4873C81C-F9B9-4F17-8CE8-33E1D4411888}" srcId="{C1F81AD8-957A-47CF-96DB-D0AF4B30E80B}" destId="{B0DAB6D8-8862-4448-BB48-E4FB1DDFB02D}" srcOrd="3" destOrd="0" parTransId="{DC11E91C-3339-46EA-9590-73FC47C8BDF6}" sibTransId="{3AFBF330-2F35-4332-9EE9-9C8AACBAD912}"/>
    <dgm:cxn modelId="{7007BB2B-BCE8-41FD-ABB4-BEF6F3C117F7}" srcId="{C1F81AD8-957A-47CF-96DB-D0AF4B30E80B}" destId="{F891BF9C-728A-467C-8158-8F0CECF6317D}" srcOrd="2" destOrd="0" parTransId="{3DBF77E6-DCC9-4507-9989-4AB62ECB0394}" sibTransId="{DF86F976-0262-4912-9AD4-D6211F96507E}"/>
    <dgm:cxn modelId="{60878638-DAD4-4691-893F-ACDB648A9C77}" type="presOf" srcId="{53836CC2-73B4-4ECA-BAC9-5E724EEBFCC9}" destId="{96E91F37-0919-47A3-AAA7-D97681A968C1}" srcOrd="0" destOrd="0" presId="urn:microsoft.com/office/officeart/2005/8/layout/chevron1"/>
    <dgm:cxn modelId="{5BC70659-5546-42F8-9345-E849C786F368}" type="presOf" srcId="{B0DAB6D8-8862-4448-BB48-E4FB1DDFB02D}" destId="{332E4FA5-72EE-4D48-A5EF-90512DC6471C}" srcOrd="0" destOrd="0" presId="urn:microsoft.com/office/officeart/2005/8/layout/chevron1"/>
    <dgm:cxn modelId="{0AD33792-6C23-4D83-92D9-C8E9D36F8763}" type="presOf" srcId="{CC461A33-64E7-4F14-9446-1C06C0E42726}" destId="{A6468B2D-D501-4DA5-A559-8FB0B0C6443D}" srcOrd="0" destOrd="0" presId="urn:microsoft.com/office/officeart/2005/8/layout/chevron1"/>
    <dgm:cxn modelId="{28C04F92-911D-4E10-9B90-23D7A0DC7506}" srcId="{C1F81AD8-957A-47CF-96DB-D0AF4B30E80B}" destId="{53836CC2-73B4-4ECA-BAC9-5E724EEBFCC9}" srcOrd="5" destOrd="0" parTransId="{C8A2E152-05BA-4F22-9DA6-45C40B0AA286}" sibTransId="{4833FA22-58F3-4351-B071-74412CD5F369}"/>
    <dgm:cxn modelId="{7E56F298-C29A-48FE-8723-EA2BDB167BD5}" srcId="{C1F81AD8-957A-47CF-96DB-D0AF4B30E80B}" destId="{421C21CB-A941-40C1-9651-07021438C7E4}" srcOrd="0" destOrd="0" parTransId="{68692BBC-0085-418A-AFF4-E54488D18498}" sibTransId="{C95157C3-53C1-40EB-A241-49565AB5B5A0}"/>
    <dgm:cxn modelId="{F14D2C99-C1D6-4BEA-AF30-211C464C9B49}" srcId="{C1F81AD8-957A-47CF-96DB-D0AF4B30E80B}" destId="{CC461A33-64E7-4F14-9446-1C06C0E42726}" srcOrd="4" destOrd="0" parTransId="{E74ED4B1-F59E-4343-AE71-9FC42701331F}" sibTransId="{A5BBB28A-EECF-41AB-94ED-08A8A91AF4B4}"/>
    <dgm:cxn modelId="{B818FDA7-B12F-4832-A849-4B5967A0A312}" type="presOf" srcId="{EF30250B-D8EE-4FFE-A5D6-DFE46008B5B4}" destId="{D42993FB-1088-4A34-A3FB-89F901E1AB14}" srcOrd="0" destOrd="0" presId="urn:microsoft.com/office/officeart/2005/8/layout/chevron1"/>
    <dgm:cxn modelId="{D88C59B6-737D-47C2-AD2D-A8A2901DD7DD}" type="presOf" srcId="{421C21CB-A941-40C1-9651-07021438C7E4}" destId="{A5F2A852-1178-4443-B1DB-EA611B9DCB54}" srcOrd="0" destOrd="0" presId="urn:microsoft.com/office/officeart/2005/8/layout/chevron1"/>
    <dgm:cxn modelId="{F6456BD1-0678-4B86-B33A-4DA971C07DEB}" type="presOf" srcId="{F891BF9C-728A-467C-8158-8F0CECF6317D}" destId="{B3B1EBA7-DEF0-4A4B-8920-EAB8F164B54C}" srcOrd="0" destOrd="0" presId="urn:microsoft.com/office/officeart/2005/8/layout/chevron1"/>
    <dgm:cxn modelId="{D510FBD2-42AC-43F7-B74C-330DF60B206E}" srcId="{C1F81AD8-957A-47CF-96DB-D0AF4B30E80B}" destId="{EF30250B-D8EE-4FFE-A5D6-DFE46008B5B4}" srcOrd="1" destOrd="0" parTransId="{A34F2F4F-1697-4541-ACF9-954A8A75BEC8}" sibTransId="{7B0CB72F-3B79-4043-830B-BC11BE0A2BC5}"/>
    <dgm:cxn modelId="{8EC033EB-06EC-4E71-9113-E482F0397490}" type="presOf" srcId="{C1F81AD8-957A-47CF-96DB-D0AF4B30E80B}" destId="{325F0ACD-4EA3-4EEF-9D90-3F49FD32767E}" srcOrd="0" destOrd="0" presId="urn:microsoft.com/office/officeart/2005/8/layout/chevron1"/>
    <dgm:cxn modelId="{D54C8C90-6C1D-4490-8D6A-E7137B33BE27}" type="presParOf" srcId="{325F0ACD-4EA3-4EEF-9D90-3F49FD32767E}" destId="{A5F2A852-1178-4443-B1DB-EA611B9DCB54}" srcOrd="0" destOrd="0" presId="urn:microsoft.com/office/officeart/2005/8/layout/chevron1"/>
    <dgm:cxn modelId="{17CAD53A-D163-48E8-AFAA-17DDDBF1001D}" type="presParOf" srcId="{325F0ACD-4EA3-4EEF-9D90-3F49FD32767E}" destId="{7F345B87-D886-418A-BB77-B41582B50F17}" srcOrd="1" destOrd="0" presId="urn:microsoft.com/office/officeart/2005/8/layout/chevron1"/>
    <dgm:cxn modelId="{9F80B798-8B0B-4359-B188-6A0E8EC36D99}" type="presParOf" srcId="{325F0ACD-4EA3-4EEF-9D90-3F49FD32767E}" destId="{D42993FB-1088-4A34-A3FB-89F901E1AB14}" srcOrd="2" destOrd="0" presId="urn:microsoft.com/office/officeart/2005/8/layout/chevron1"/>
    <dgm:cxn modelId="{07FC1F92-623F-4FC8-8301-D99BABE895C0}" type="presParOf" srcId="{325F0ACD-4EA3-4EEF-9D90-3F49FD32767E}" destId="{BE249153-6DC0-49B1-BFA6-97B80B55D08F}" srcOrd="3" destOrd="0" presId="urn:microsoft.com/office/officeart/2005/8/layout/chevron1"/>
    <dgm:cxn modelId="{435CBD35-4D87-4C86-BF01-FE32EC75737A}" type="presParOf" srcId="{325F0ACD-4EA3-4EEF-9D90-3F49FD32767E}" destId="{B3B1EBA7-DEF0-4A4B-8920-EAB8F164B54C}" srcOrd="4" destOrd="0" presId="urn:microsoft.com/office/officeart/2005/8/layout/chevron1"/>
    <dgm:cxn modelId="{DC80945F-0CB3-41EA-868F-E64D2FAEB3FD}" type="presParOf" srcId="{325F0ACD-4EA3-4EEF-9D90-3F49FD32767E}" destId="{51254F98-7B55-4ACA-A2EE-AC7AD0C6F6D8}" srcOrd="5" destOrd="0" presId="urn:microsoft.com/office/officeart/2005/8/layout/chevron1"/>
    <dgm:cxn modelId="{84B9B5F4-CAE8-48B4-88B2-25B850ABDEE0}" type="presParOf" srcId="{325F0ACD-4EA3-4EEF-9D90-3F49FD32767E}" destId="{332E4FA5-72EE-4D48-A5EF-90512DC6471C}" srcOrd="6" destOrd="0" presId="urn:microsoft.com/office/officeart/2005/8/layout/chevron1"/>
    <dgm:cxn modelId="{8C8E53B4-F7D3-4511-8229-973286D94D5D}" type="presParOf" srcId="{325F0ACD-4EA3-4EEF-9D90-3F49FD32767E}" destId="{2A38C1B0-EB5A-4692-BA6B-383E5F2870CC}" srcOrd="7" destOrd="0" presId="urn:microsoft.com/office/officeart/2005/8/layout/chevron1"/>
    <dgm:cxn modelId="{B257BBFA-2DD3-45F6-AA73-D4508DE6C264}" type="presParOf" srcId="{325F0ACD-4EA3-4EEF-9D90-3F49FD32767E}" destId="{A6468B2D-D501-4DA5-A559-8FB0B0C6443D}" srcOrd="8" destOrd="0" presId="urn:microsoft.com/office/officeart/2005/8/layout/chevron1"/>
    <dgm:cxn modelId="{B9E35261-72A9-4146-BA6B-7ED3CC92D55A}" type="presParOf" srcId="{325F0ACD-4EA3-4EEF-9D90-3F49FD32767E}" destId="{5820D8FE-D3E9-45FE-8C28-1BAF6921B021}" srcOrd="9" destOrd="0" presId="urn:microsoft.com/office/officeart/2005/8/layout/chevron1"/>
    <dgm:cxn modelId="{477D4AD8-196A-4492-B22F-D0F5A3B21709}" type="presParOf" srcId="{325F0ACD-4EA3-4EEF-9D90-3F49FD32767E}" destId="{96E91F37-0919-47A3-AAA7-D97681A968C1}"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661D5E1-6AC7-4C98-8334-A86EA9E0810F}" type="doc">
      <dgm:prSet loTypeId="urn:microsoft.com/office/officeart/2005/8/layout/chevron1" loCatId="process" qsTypeId="urn:microsoft.com/office/officeart/2005/8/quickstyle/simple1" qsCatId="simple" csTypeId="urn:microsoft.com/office/officeart/2005/8/colors/accent1_2" csCatId="accent1" phldr="1"/>
      <dgm:spPr/>
    </dgm:pt>
    <dgm:pt modelId="{216E5941-66FF-4534-A44F-696C092C8F5A}">
      <dgm:prSet phldrT="[Texto]"/>
      <dgm:spPr/>
      <dgm:t>
        <a:bodyPr/>
        <a:lstStyle/>
        <a:p>
          <a:r>
            <a:rPr lang="pt-PT" dirty="0"/>
            <a:t>Notificação da decisão</a:t>
          </a:r>
          <a:endParaRPr lang="en-GB" dirty="0"/>
        </a:p>
      </dgm:t>
    </dgm:pt>
    <dgm:pt modelId="{E1703A72-734C-4C25-A46D-71FE29DB4EDF}" type="parTrans" cxnId="{A9F2969B-3449-4CF8-A519-E4B93ABE2636}">
      <dgm:prSet/>
      <dgm:spPr/>
      <dgm:t>
        <a:bodyPr/>
        <a:lstStyle/>
        <a:p>
          <a:endParaRPr lang="en-GB"/>
        </a:p>
      </dgm:t>
    </dgm:pt>
    <dgm:pt modelId="{70EF70A8-E499-4F7F-AEA8-E99D72F639FE}" type="sibTrans" cxnId="{A9F2969B-3449-4CF8-A519-E4B93ABE2636}">
      <dgm:prSet/>
      <dgm:spPr/>
      <dgm:t>
        <a:bodyPr/>
        <a:lstStyle/>
        <a:p>
          <a:endParaRPr lang="en-GB"/>
        </a:p>
      </dgm:t>
    </dgm:pt>
    <dgm:pt modelId="{6CD1DA16-16C4-4F16-B5E4-0CCB38151CDD}">
      <dgm:prSet phldrT="[Texto]"/>
      <dgm:spPr/>
      <dgm:t>
        <a:bodyPr/>
        <a:lstStyle/>
        <a:p>
          <a:r>
            <a:rPr lang="pt-PT" dirty="0"/>
            <a:t>Apresentação de recurso </a:t>
          </a:r>
          <a:endParaRPr lang="en-GB" dirty="0"/>
        </a:p>
      </dgm:t>
    </dgm:pt>
    <dgm:pt modelId="{C31C8416-80F1-4632-8FFF-9BEC136055D5}" type="parTrans" cxnId="{B946D397-C304-4F8A-B8F2-7C0EE40FAFEC}">
      <dgm:prSet/>
      <dgm:spPr/>
      <dgm:t>
        <a:bodyPr/>
        <a:lstStyle/>
        <a:p>
          <a:endParaRPr lang="en-GB"/>
        </a:p>
      </dgm:t>
    </dgm:pt>
    <dgm:pt modelId="{386CD422-49DF-4DA2-8162-58C5B17A5436}" type="sibTrans" cxnId="{B946D397-C304-4F8A-B8F2-7C0EE40FAFEC}">
      <dgm:prSet/>
      <dgm:spPr/>
      <dgm:t>
        <a:bodyPr/>
        <a:lstStyle/>
        <a:p>
          <a:endParaRPr lang="en-GB"/>
        </a:p>
      </dgm:t>
    </dgm:pt>
    <dgm:pt modelId="{9B4BE7B6-4D28-4C33-89AB-FC0BE393E8CC}">
      <dgm:prSet phldrT="[Texto]"/>
      <dgm:spPr/>
      <dgm:t>
        <a:bodyPr/>
        <a:lstStyle/>
        <a:p>
          <a:r>
            <a:rPr lang="pt-PT" dirty="0"/>
            <a:t>Decisão do tribunal</a:t>
          </a:r>
          <a:endParaRPr lang="en-GB" dirty="0"/>
        </a:p>
      </dgm:t>
    </dgm:pt>
    <dgm:pt modelId="{73A78C29-6A1A-4DDF-A1A1-69B857AF0975}" type="parTrans" cxnId="{7D176EF4-236F-46DD-8697-B8B78C352114}">
      <dgm:prSet/>
      <dgm:spPr/>
      <dgm:t>
        <a:bodyPr/>
        <a:lstStyle/>
        <a:p>
          <a:endParaRPr lang="en-GB"/>
        </a:p>
      </dgm:t>
    </dgm:pt>
    <dgm:pt modelId="{FE0627FC-9828-499F-8B1E-69A4C71A6351}" type="sibTrans" cxnId="{7D176EF4-236F-46DD-8697-B8B78C352114}">
      <dgm:prSet/>
      <dgm:spPr/>
      <dgm:t>
        <a:bodyPr/>
        <a:lstStyle/>
        <a:p>
          <a:endParaRPr lang="en-GB"/>
        </a:p>
      </dgm:t>
    </dgm:pt>
    <dgm:pt modelId="{4E827B42-09D3-4834-86DB-4A6535186769}">
      <dgm:prSet phldrT="[Texto]"/>
      <dgm:spPr/>
      <dgm:t>
        <a:bodyPr/>
        <a:lstStyle/>
        <a:p>
          <a:r>
            <a:rPr lang="pt-PT" dirty="0"/>
            <a:t>Cumprimento da decisão</a:t>
          </a:r>
          <a:endParaRPr lang="en-GB" dirty="0"/>
        </a:p>
      </dgm:t>
    </dgm:pt>
    <dgm:pt modelId="{B8965918-35F9-4FDF-A3D9-790901C538A8}" type="parTrans" cxnId="{E8F38F6A-0EA0-49C6-8C97-B1BEEA595289}">
      <dgm:prSet/>
      <dgm:spPr/>
      <dgm:t>
        <a:bodyPr/>
        <a:lstStyle/>
        <a:p>
          <a:endParaRPr lang="en-GB"/>
        </a:p>
      </dgm:t>
    </dgm:pt>
    <dgm:pt modelId="{FF4D253A-F864-493B-8CF7-4D728AF11F44}" type="sibTrans" cxnId="{E8F38F6A-0EA0-49C6-8C97-B1BEEA595289}">
      <dgm:prSet/>
      <dgm:spPr/>
      <dgm:t>
        <a:bodyPr/>
        <a:lstStyle/>
        <a:p>
          <a:endParaRPr lang="en-GB"/>
        </a:p>
      </dgm:t>
    </dgm:pt>
    <dgm:pt modelId="{270E8E68-F13C-4800-AA4E-01CDE1961F8B}" type="pres">
      <dgm:prSet presAssocID="{A661D5E1-6AC7-4C98-8334-A86EA9E0810F}" presName="Name0" presStyleCnt="0">
        <dgm:presLayoutVars>
          <dgm:dir/>
          <dgm:animLvl val="lvl"/>
          <dgm:resizeHandles val="exact"/>
        </dgm:presLayoutVars>
      </dgm:prSet>
      <dgm:spPr/>
    </dgm:pt>
    <dgm:pt modelId="{E7AB288E-B036-42F6-9B58-6731B8A1672E}" type="pres">
      <dgm:prSet presAssocID="{216E5941-66FF-4534-A44F-696C092C8F5A}" presName="parTxOnly" presStyleLbl="node1" presStyleIdx="0" presStyleCnt="4">
        <dgm:presLayoutVars>
          <dgm:chMax val="0"/>
          <dgm:chPref val="0"/>
          <dgm:bulletEnabled val="1"/>
        </dgm:presLayoutVars>
      </dgm:prSet>
      <dgm:spPr/>
    </dgm:pt>
    <dgm:pt modelId="{04017F7C-69E3-43AC-8F83-8D987F75750E}" type="pres">
      <dgm:prSet presAssocID="{70EF70A8-E499-4F7F-AEA8-E99D72F639FE}" presName="parTxOnlySpace" presStyleCnt="0"/>
      <dgm:spPr/>
    </dgm:pt>
    <dgm:pt modelId="{87DE249E-EE45-46F7-8EBC-41C97DDAF798}" type="pres">
      <dgm:prSet presAssocID="{4E827B42-09D3-4834-86DB-4A6535186769}" presName="parTxOnly" presStyleLbl="node1" presStyleIdx="1" presStyleCnt="4">
        <dgm:presLayoutVars>
          <dgm:chMax val="0"/>
          <dgm:chPref val="0"/>
          <dgm:bulletEnabled val="1"/>
        </dgm:presLayoutVars>
      </dgm:prSet>
      <dgm:spPr/>
    </dgm:pt>
    <dgm:pt modelId="{E414C13D-515C-497F-BCE9-AC96700B0C1E}" type="pres">
      <dgm:prSet presAssocID="{FF4D253A-F864-493B-8CF7-4D728AF11F44}" presName="parTxOnlySpace" presStyleCnt="0"/>
      <dgm:spPr/>
    </dgm:pt>
    <dgm:pt modelId="{6ADE4EC3-8790-4E95-9BAF-A0AE53809F12}" type="pres">
      <dgm:prSet presAssocID="{6CD1DA16-16C4-4F16-B5E4-0CCB38151CDD}" presName="parTxOnly" presStyleLbl="node1" presStyleIdx="2" presStyleCnt="4">
        <dgm:presLayoutVars>
          <dgm:chMax val="0"/>
          <dgm:chPref val="0"/>
          <dgm:bulletEnabled val="1"/>
        </dgm:presLayoutVars>
      </dgm:prSet>
      <dgm:spPr/>
    </dgm:pt>
    <dgm:pt modelId="{15319CF4-9F69-4869-8C24-28D4F0C60CC1}" type="pres">
      <dgm:prSet presAssocID="{386CD422-49DF-4DA2-8162-58C5B17A5436}" presName="parTxOnlySpace" presStyleCnt="0"/>
      <dgm:spPr/>
    </dgm:pt>
    <dgm:pt modelId="{6FE20ED7-B814-4A4E-8F10-94289300ED3B}" type="pres">
      <dgm:prSet presAssocID="{9B4BE7B6-4D28-4C33-89AB-FC0BE393E8CC}" presName="parTxOnly" presStyleLbl="node1" presStyleIdx="3" presStyleCnt="4">
        <dgm:presLayoutVars>
          <dgm:chMax val="0"/>
          <dgm:chPref val="0"/>
          <dgm:bulletEnabled val="1"/>
        </dgm:presLayoutVars>
      </dgm:prSet>
      <dgm:spPr/>
    </dgm:pt>
  </dgm:ptLst>
  <dgm:cxnLst>
    <dgm:cxn modelId="{136FFE03-3250-4326-9F43-67319FC974E4}" type="presOf" srcId="{A661D5E1-6AC7-4C98-8334-A86EA9E0810F}" destId="{270E8E68-F13C-4800-AA4E-01CDE1961F8B}" srcOrd="0" destOrd="0" presId="urn:microsoft.com/office/officeart/2005/8/layout/chevron1"/>
    <dgm:cxn modelId="{DB649109-156C-4149-A182-793B08902167}" type="presOf" srcId="{216E5941-66FF-4534-A44F-696C092C8F5A}" destId="{E7AB288E-B036-42F6-9B58-6731B8A1672E}" srcOrd="0" destOrd="0" presId="urn:microsoft.com/office/officeart/2005/8/layout/chevron1"/>
    <dgm:cxn modelId="{042EB922-935F-43CD-BAAF-73C05095E3A0}" type="presOf" srcId="{9B4BE7B6-4D28-4C33-89AB-FC0BE393E8CC}" destId="{6FE20ED7-B814-4A4E-8F10-94289300ED3B}" srcOrd="0" destOrd="0" presId="urn:microsoft.com/office/officeart/2005/8/layout/chevron1"/>
    <dgm:cxn modelId="{6ED69349-30FD-4E85-90D9-4E8983D72740}" type="presOf" srcId="{6CD1DA16-16C4-4F16-B5E4-0CCB38151CDD}" destId="{6ADE4EC3-8790-4E95-9BAF-A0AE53809F12}" srcOrd="0" destOrd="0" presId="urn:microsoft.com/office/officeart/2005/8/layout/chevron1"/>
    <dgm:cxn modelId="{E8F38F6A-0EA0-49C6-8C97-B1BEEA595289}" srcId="{A661D5E1-6AC7-4C98-8334-A86EA9E0810F}" destId="{4E827B42-09D3-4834-86DB-4A6535186769}" srcOrd="1" destOrd="0" parTransId="{B8965918-35F9-4FDF-A3D9-790901C538A8}" sibTransId="{FF4D253A-F864-493B-8CF7-4D728AF11F44}"/>
    <dgm:cxn modelId="{42E3886E-BC41-4C7F-8282-2D61C25A87C2}" type="presOf" srcId="{4E827B42-09D3-4834-86DB-4A6535186769}" destId="{87DE249E-EE45-46F7-8EBC-41C97DDAF798}" srcOrd="0" destOrd="0" presId="urn:microsoft.com/office/officeart/2005/8/layout/chevron1"/>
    <dgm:cxn modelId="{B946D397-C304-4F8A-B8F2-7C0EE40FAFEC}" srcId="{A661D5E1-6AC7-4C98-8334-A86EA9E0810F}" destId="{6CD1DA16-16C4-4F16-B5E4-0CCB38151CDD}" srcOrd="2" destOrd="0" parTransId="{C31C8416-80F1-4632-8FFF-9BEC136055D5}" sibTransId="{386CD422-49DF-4DA2-8162-58C5B17A5436}"/>
    <dgm:cxn modelId="{A9F2969B-3449-4CF8-A519-E4B93ABE2636}" srcId="{A661D5E1-6AC7-4C98-8334-A86EA9E0810F}" destId="{216E5941-66FF-4534-A44F-696C092C8F5A}" srcOrd="0" destOrd="0" parTransId="{E1703A72-734C-4C25-A46D-71FE29DB4EDF}" sibTransId="{70EF70A8-E499-4F7F-AEA8-E99D72F639FE}"/>
    <dgm:cxn modelId="{7D176EF4-236F-46DD-8697-B8B78C352114}" srcId="{A661D5E1-6AC7-4C98-8334-A86EA9E0810F}" destId="{9B4BE7B6-4D28-4C33-89AB-FC0BE393E8CC}" srcOrd="3" destOrd="0" parTransId="{73A78C29-6A1A-4DDF-A1A1-69B857AF0975}" sibTransId="{FE0627FC-9828-499F-8B1E-69A4C71A6351}"/>
    <dgm:cxn modelId="{90BF6337-3B25-4653-A08C-1D0AF9C6113F}" type="presParOf" srcId="{270E8E68-F13C-4800-AA4E-01CDE1961F8B}" destId="{E7AB288E-B036-42F6-9B58-6731B8A1672E}" srcOrd="0" destOrd="0" presId="urn:microsoft.com/office/officeart/2005/8/layout/chevron1"/>
    <dgm:cxn modelId="{E5BF0667-9630-4937-AFA4-F99BAFBD50D0}" type="presParOf" srcId="{270E8E68-F13C-4800-AA4E-01CDE1961F8B}" destId="{04017F7C-69E3-43AC-8F83-8D987F75750E}" srcOrd="1" destOrd="0" presId="urn:microsoft.com/office/officeart/2005/8/layout/chevron1"/>
    <dgm:cxn modelId="{F066A612-F196-43C3-BD2C-FE9903BFBAE3}" type="presParOf" srcId="{270E8E68-F13C-4800-AA4E-01CDE1961F8B}" destId="{87DE249E-EE45-46F7-8EBC-41C97DDAF798}" srcOrd="2" destOrd="0" presId="urn:microsoft.com/office/officeart/2005/8/layout/chevron1"/>
    <dgm:cxn modelId="{7D946C6F-0667-44DF-BFA6-16474A46CFB3}" type="presParOf" srcId="{270E8E68-F13C-4800-AA4E-01CDE1961F8B}" destId="{E414C13D-515C-497F-BCE9-AC96700B0C1E}" srcOrd="3" destOrd="0" presId="urn:microsoft.com/office/officeart/2005/8/layout/chevron1"/>
    <dgm:cxn modelId="{B150B93B-08F1-4864-B4B5-176F1FF6EC9F}" type="presParOf" srcId="{270E8E68-F13C-4800-AA4E-01CDE1961F8B}" destId="{6ADE4EC3-8790-4E95-9BAF-A0AE53809F12}" srcOrd="4" destOrd="0" presId="urn:microsoft.com/office/officeart/2005/8/layout/chevron1"/>
    <dgm:cxn modelId="{28CDEC88-6AC3-4D40-AFC9-8265737B7DEE}" type="presParOf" srcId="{270E8E68-F13C-4800-AA4E-01CDE1961F8B}" destId="{15319CF4-9F69-4869-8C24-28D4F0C60CC1}" srcOrd="5" destOrd="0" presId="urn:microsoft.com/office/officeart/2005/8/layout/chevron1"/>
    <dgm:cxn modelId="{EC6950C7-C996-46D5-B6F1-AADCFF9A7DD0}" type="presParOf" srcId="{270E8E68-F13C-4800-AA4E-01CDE1961F8B}" destId="{6FE20ED7-B814-4A4E-8F10-94289300ED3B}"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42DC5-D01E-48BA-A158-852297B27C12}">
      <dsp:nvSpPr>
        <dsp:cNvPr id="0" name=""/>
        <dsp:cNvSpPr/>
      </dsp:nvSpPr>
      <dsp:spPr>
        <a:xfrm>
          <a:off x="1793" y="2021076"/>
          <a:ext cx="1595919" cy="6383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pt-PT" sz="1100" kern="1200" dirty="0"/>
            <a:t>Iniciativa </a:t>
          </a:r>
          <a:endParaRPr lang="en-GB" sz="1100" kern="1200" dirty="0"/>
        </a:p>
      </dsp:txBody>
      <dsp:txXfrm>
        <a:off x="320977" y="2021076"/>
        <a:ext cx="957552" cy="638367"/>
      </dsp:txXfrm>
    </dsp:sp>
    <dsp:sp modelId="{7BA74D63-48F0-4C02-8996-074D772EB3A5}">
      <dsp:nvSpPr>
        <dsp:cNvPr id="0" name=""/>
        <dsp:cNvSpPr/>
      </dsp:nvSpPr>
      <dsp:spPr>
        <a:xfrm>
          <a:off x="1438120" y="2021076"/>
          <a:ext cx="1595919" cy="6383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pt-PT" sz="1100" kern="1200" dirty="0"/>
            <a:t>Instrução</a:t>
          </a:r>
          <a:endParaRPr lang="en-GB" sz="1100" kern="1200" dirty="0"/>
        </a:p>
      </dsp:txBody>
      <dsp:txXfrm>
        <a:off x="1757304" y="2021076"/>
        <a:ext cx="957552" cy="638367"/>
      </dsp:txXfrm>
    </dsp:sp>
    <dsp:sp modelId="{A2A70C7D-95DA-4E96-BE7F-A1382BCD74C6}">
      <dsp:nvSpPr>
        <dsp:cNvPr id="0" name=""/>
        <dsp:cNvSpPr/>
      </dsp:nvSpPr>
      <dsp:spPr>
        <a:xfrm>
          <a:off x="2874448" y="2021076"/>
          <a:ext cx="1595919" cy="6383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pt-PT" sz="1100" kern="1200" dirty="0"/>
            <a:t>Proposta de decisão</a:t>
          </a:r>
          <a:endParaRPr lang="en-GB" sz="1100" kern="1200" dirty="0"/>
        </a:p>
      </dsp:txBody>
      <dsp:txXfrm>
        <a:off x="3193632" y="2021076"/>
        <a:ext cx="957552" cy="638367"/>
      </dsp:txXfrm>
    </dsp:sp>
    <dsp:sp modelId="{8EAD2CB2-108C-4930-8138-162F5CE74114}">
      <dsp:nvSpPr>
        <dsp:cNvPr id="0" name=""/>
        <dsp:cNvSpPr/>
      </dsp:nvSpPr>
      <dsp:spPr>
        <a:xfrm>
          <a:off x="4310775" y="2021076"/>
          <a:ext cx="1595919" cy="6383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pt-PT" sz="1100" kern="1200" dirty="0"/>
            <a:t>Audiência de Interessados</a:t>
          </a:r>
          <a:endParaRPr lang="en-GB" sz="1100" kern="1200" dirty="0"/>
        </a:p>
      </dsp:txBody>
      <dsp:txXfrm>
        <a:off x="4629959" y="2021076"/>
        <a:ext cx="957552" cy="638367"/>
      </dsp:txXfrm>
    </dsp:sp>
    <dsp:sp modelId="{1B2283D9-ADD2-462A-ACBE-D69A04E57276}">
      <dsp:nvSpPr>
        <dsp:cNvPr id="0" name=""/>
        <dsp:cNvSpPr/>
      </dsp:nvSpPr>
      <dsp:spPr>
        <a:xfrm>
          <a:off x="5747103" y="2021076"/>
          <a:ext cx="1595919" cy="63836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pt-PT" sz="1100" kern="1200" dirty="0"/>
            <a:t> Decisão Final</a:t>
          </a:r>
        </a:p>
        <a:p>
          <a:pPr marL="0" lvl="0" indent="0" algn="ctr" defTabSz="488950">
            <a:lnSpc>
              <a:spcPct val="90000"/>
            </a:lnSpc>
            <a:spcBef>
              <a:spcPct val="0"/>
            </a:spcBef>
            <a:spcAft>
              <a:spcPct val="35000"/>
            </a:spcAft>
            <a:buNone/>
          </a:pPr>
          <a:r>
            <a:rPr lang="pt-PT" sz="1100" kern="1200" dirty="0"/>
            <a:t>Ato Administrativo</a:t>
          </a:r>
          <a:endParaRPr lang="en-GB" sz="1100" kern="1200" dirty="0"/>
        </a:p>
      </dsp:txBody>
      <dsp:txXfrm>
        <a:off x="6066287" y="2021076"/>
        <a:ext cx="957552" cy="6383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F2A852-1178-4443-B1DB-EA611B9DCB54}">
      <dsp:nvSpPr>
        <dsp:cNvPr id="0" name=""/>
        <dsp:cNvSpPr/>
      </dsp:nvSpPr>
      <dsp:spPr>
        <a:xfrm>
          <a:off x="4272" y="472166"/>
          <a:ext cx="1589322" cy="635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t-PT" sz="1000" kern="1200" dirty="0"/>
            <a:t>Auto de notícia</a:t>
          </a:r>
          <a:endParaRPr lang="en-GB" sz="1000" kern="1200" dirty="0"/>
        </a:p>
      </dsp:txBody>
      <dsp:txXfrm>
        <a:off x="322136" y="472166"/>
        <a:ext cx="953594" cy="635728"/>
      </dsp:txXfrm>
    </dsp:sp>
    <dsp:sp modelId="{D42993FB-1088-4A34-A3FB-89F901E1AB14}">
      <dsp:nvSpPr>
        <dsp:cNvPr id="0" name=""/>
        <dsp:cNvSpPr/>
      </dsp:nvSpPr>
      <dsp:spPr>
        <a:xfrm>
          <a:off x="1434662" y="472166"/>
          <a:ext cx="1589322" cy="635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t-PT" sz="1000" kern="1200" dirty="0"/>
            <a:t>Notificação do arguido </a:t>
          </a:r>
          <a:endParaRPr lang="en-GB" sz="1000" kern="1200" dirty="0"/>
        </a:p>
      </dsp:txBody>
      <dsp:txXfrm>
        <a:off x="1752526" y="472166"/>
        <a:ext cx="953594" cy="635728"/>
      </dsp:txXfrm>
    </dsp:sp>
    <dsp:sp modelId="{B3B1EBA7-DEF0-4A4B-8920-EAB8F164B54C}">
      <dsp:nvSpPr>
        <dsp:cNvPr id="0" name=""/>
        <dsp:cNvSpPr/>
      </dsp:nvSpPr>
      <dsp:spPr>
        <a:xfrm>
          <a:off x="2865052" y="472166"/>
          <a:ext cx="1589322" cy="635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t-PT" sz="1000" kern="1200" dirty="0"/>
            <a:t>Apresentação de defesa</a:t>
          </a:r>
          <a:endParaRPr lang="en-GB" sz="1000" kern="1200" dirty="0"/>
        </a:p>
      </dsp:txBody>
      <dsp:txXfrm>
        <a:off x="3182916" y="472166"/>
        <a:ext cx="953594" cy="635728"/>
      </dsp:txXfrm>
    </dsp:sp>
    <dsp:sp modelId="{332E4FA5-72EE-4D48-A5EF-90512DC6471C}">
      <dsp:nvSpPr>
        <dsp:cNvPr id="0" name=""/>
        <dsp:cNvSpPr/>
      </dsp:nvSpPr>
      <dsp:spPr>
        <a:xfrm>
          <a:off x="4295442" y="472166"/>
          <a:ext cx="1589322" cy="635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t-PT" sz="1000" kern="1200" dirty="0"/>
            <a:t>E/OU Pedido de pagamento da coima em prestações</a:t>
          </a:r>
          <a:endParaRPr lang="en-GB" sz="1000" kern="1200" dirty="0"/>
        </a:p>
      </dsp:txBody>
      <dsp:txXfrm>
        <a:off x="4613306" y="472166"/>
        <a:ext cx="953594" cy="635728"/>
      </dsp:txXfrm>
    </dsp:sp>
    <dsp:sp modelId="{A6468B2D-D501-4DA5-A559-8FB0B0C6443D}">
      <dsp:nvSpPr>
        <dsp:cNvPr id="0" name=""/>
        <dsp:cNvSpPr/>
      </dsp:nvSpPr>
      <dsp:spPr>
        <a:xfrm>
          <a:off x="5725833" y="472166"/>
          <a:ext cx="1589322" cy="635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t-PT" sz="1000" kern="1200" dirty="0"/>
            <a:t>Instrução</a:t>
          </a:r>
          <a:endParaRPr lang="en-GB" sz="1000" kern="1200" dirty="0"/>
        </a:p>
      </dsp:txBody>
      <dsp:txXfrm>
        <a:off x="6043697" y="472166"/>
        <a:ext cx="953594" cy="635728"/>
      </dsp:txXfrm>
    </dsp:sp>
    <dsp:sp modelId="{96E91F37-0919-47A3-AAA7-D97681A968C1}">
      <dsp:nvSpPr>
        <dsp:cNvPr id="0" name=""/>
        <dsp:cNvSpPr/>
      </dsp:nvSpPr>
      <dsp:spPr>
        <a:xfrm>
          <a:off x="7156223" y="472166"/>
          <a:ext cx="1589322" cy="63572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pt-PT" sz="1000" kern="1200" dirty="0"/>
            <a:t>Decisão</a:t>
          </a:r>
          <a:endParaRPr lang="en-GB" sz="1000" kern="1200" dirty="0"/>
        </a:p>
      </dsp:txBody>
      <dsp:txXfrm>
        <a:off x="7474087" y="472166"/>
        <a:ext cx="953594" cy="635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B288E-B036-42F6-9B58-6731B8A1672E}">
      <dsp:nvSpPr>
        <dsp:cNvPr id="0" name=""/>
        <dsp:cNvSpPr/>
      </dsp:nvSpPr>
      <dsp:spPr>
        <a:xfrm>
          <a:off x="2741" y="1464334"/>
          <a:ext cx="1595908" cy="6383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t-PT" sz="1200" kern="1200" dirty="0"/>
            <a:t>Notificação da decisão</a:t>
          </a:r>
          <a:endParaRPr lang="en-GB" sz="1200" kern="1200" dirty="0"/>
        </a:p>
      </dsp:txBody>
      <dsp:txXfrm>
        <a:off x="321923" y="1464334"/>
        <a:ext cx="957545" cy="638363"/>
      </dsp:txXfrm>
    </dsp:sp>
    <dsp:sp modelId="{87DE249E-EE45-46F7-8EBC-41C97DDAF798}">
      <dsp:nvSpPr>
        <dsp:cNvPr id="0" name=""/>
        <dsp:cNvSpPr/>
      </dsp:nvSpPr>
      <dsp:spPr>
        <a:xfrm>
          <a:off x="1439059" y="1464334"/>
          <a:ext cx="1595908" cy="6383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t-PT" sz="1200" kern="1200" dirty="0"/>
            <a:t>Cumprimento da decisão</a:t>
          </a:r>
          <a:endParaRPr lang="en-GB" sz="1200" kern="1200" dirty="0"/>
        </a:p>
      </dsp:txBody>
      <dsp:txXfrm>
        <a:off x="1758241" y="1464334"/>
        <a:ext cx="957545" cy="638363"/>
      </dsp:txXfrm>
    </dsp:sp>
    <dsp:sp modelId="{6ADE4EC3-8790-4E95-9BAF-A0AE53809F12}">
      <dsp:nvSpPr>
        <dsp:cNvPr id="0" name=""/>
        <dsp:cNvSpPr/>
      </dsp:nvSpPr>
      <dsp:spPr>
        <a:xfrm>
          <a:off x="2875377" y="1464334"/>
          <a:ext cx="1595908" cy="6383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t-PT" sz="1200" kern="1200" dirty="0"/>
            <a:t>Apresentação de recurso </a:t>
          </a:r>
          <a:endParaRPr lang="en-GB" sz="1200" kern="1200" dirty="0"/>
        </a:p>
      </dsp:txBody>
      <dsp:txXfrm>
        <a:off x="3194559" y="1464334"/>
        <a:ext cx="957545" cy="638363"/>
      </dsp:txXfrm>
    </dsp:sp>
    <dsp:sp modelId="{6FE20ED7-B814-4A4E-8F10-94289300ED3B}">
      <dsp:nvSpPr>
        <dsp:cNvPr id="0" name=""/>
        <dsp:cNvSpPr/>
      </dsp:nvSpPr>
      <dsp:spPr>
        <a:xfrm>
          <a:off x="4311695" y="1464334"/>
          <a:ext cx="1595908" cy="63836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pt-PT" sz="1200" kern="1200" dirty="0"/>
            <a:t>Decisão do tribunal</a:t>
          </a:r>
          <a:endParaRPr lang="en-GB" sz="1200" kern="1200" dirty="0"/>
        </a:p>
      </dsp:txBody>
      <dsp:txXfrm>
        <a:off x="4630877" y="1464334"/>
        <a:ext cx="957545" cy="6383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85F0E-BFA3-4970-93FF-481B1AB3BC36}" type="datetimeFigureOut">
              <a:rPr lang="pt-PT" smtClean="0"/>
              <a:t>12/04/2025</a:t>
            </a:fld>
            <a:endParaRPr lang="pt-PT"/>
          </a:p>
        </p:txBody>
      </p:sp>
      <p:sp>
        <p:nvSpPr>
          <p:cNvPr id="4" name="Marcador de Posição da Imagem do Diapositivo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A6945-1018-49EC-9A32-F0F0D83E6428}" type="slidenum">
              <a:rPr lang="pt-PT" smtClean="0"/>
              <a:t>‹nº›</a:t>
            </a:fld>
            <a:endParaRPr lang="pt-PT"/>
          </a:p>
        </p:txBody>
      </p:sp>
    </p:spTree>
    <p:extLst>
      <p:ext uri="{BB962C8B-B14F-4D97-AF65-F5344CB8AC3E}">
        <p14:creationId xmlns:p14="http://schemas.microsoft.com/office/powerpoint/2010/main" val="1140983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PT"/>
              <a:t>Clique para editar o estilo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do subtítulo do Modelo Global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12/04/2025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11363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12/04/2025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5185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PT"/>
              <a:t>Clique para editar o estilo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12/04/2025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712672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DE831C3F-997B-4C88-A923-E4F416619D6B}" type="datetimeFigureOut">
              <a:rPr lang="pt-PT" smtClean="0"/>
              <a:t>12/04/2025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54253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PT"/>
              <a:t>Clique para editar o estilo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p:txBody>
          <a:bodyPr/>
          <a:lstStyle/>
          <a:p>
            <a:fld id="{DE831C3F-997B-4C88-A923-E4F416619D6B}" type="datetimeFigureOut">
              <a:rPr lang="pt-PT" smtClean="0"/>
              <a:t>12/04/2025</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249327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DE831C3F-997B-4C88-A923-E4F416619D6B}" type="datetimeFigureOut">
              <a:rPr lang="pt-PT" smtClean="0"/>
              <a:t>12/04/2025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268271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PT"/>
              <a:t>Clique para editar o estilo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629842" y="2505075"/>
            <a:ext cx="3868340"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4629150" y="2505075"/>
            <a:ext cx="3887391" cy="368458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DE831C3F-997B-4C88-A923-E4F416619D6B}" type="datetimeFigureOut">
              <a:rPr lang="pt-PT" smtClean="0"/>
              <a:t>12/04/2025</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337094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a:t>
            </a:r>
            <a:endParaRPr lang="en-US" dirty="0"/>
          </a:p>
        </p:txBody>
      </p:sp>
      <p:sp>
        <p:nvSpPr>
          <p:cNvPr id="3" name="Date Placeholder 2"/>
          <p:cNvSpPr>
            <a:spLocks noGrp="1"/>
          </p:cNvSpPr>
          <p:nvPr>
            <p:ph type="dt" sz="half" idx="10"/>
          </p:nvPr>
        </p:nvSpPr>
        <p:spPr/>
        <p:txBody>
          <a:bodyPr/>
          <a:lstStyle/>
          <a:p>
            <a:fld id="{DE831C3F-997B-4C88-A923-E4F416619D6B}" type="datetimeFigureOut">
              <a:rPr lang="pt-PT" smtClean="0"/>
              <a:t>12/04/2025</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09892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831C3F-997B-4C88-A923-E4F416619D6B}" type="datetimeFigureOut">
              <a:rPr lang="pt-PT" smtClean="0"/>
              <a:t>12/04/2025</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8788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12/04/2025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16498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PT"/>
              <a:t>Clique para editar o estilo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p:txBody>
          <a:bodyPr/>
          <a:lstStyle/>
          <a:p>
            <a:fld id="{DE831C3F-997B-4C88-A923-E4F416619D6B}" type="datetimeFigureOut">
              <a:rPr lang="pt-PT" smtClean="0"/>
              <a:t>12/04/2025</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9954CBE-0458-49FF-8903-5D745241069F}" type="slidenum">
              <a:rPr lang="pt-PT" smtClean="0"/>
              <a:t>‹nº›</a:t>
            </a:fld>
            <a:endParaRPr lang="pt-PT"/>
          </a:p>
        </p:txBody>
      </p:sp>
    </p:spTree>
    <p:extLst>
      <p:ext uri="{BB962C8B-B14F-4D97-AF65-F5344CB8AC3E}">
        <p14:creationId xmlns:p14="http://schemas.microsoft.com/office/powerpoint/2010/main" val="3271514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PT"/>
              <a:t>Clique para editar o estilo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31C3F-997B-4C88-A923-E4F416619D6B}" type="datetimeFigureOut">
              <a:rPr lang="pt-PT" smtClean="0"/>
              <a:t>12/04/2025</a:t>
            </a:fld>
            <a:endParaRPr lang="pt-P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P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54CBE-0458-49FF-8903-5D745241069F}" type="slidenum">
              <a:rPr lang="pt-PT" smtClean="0"/>
              <a:t>‹nº›</a:t>
            </a:fld>
            <a:endParaRPr lang="pt-PT"/>
          </a:p>
        </p:txBody>
      </p:sp>
    </p:spTree>
    <p:extLst>
      <p:ext uri="{BB962C8B-B14F-4D97-AF65-F5344CB8AC3E}">
        <p14:creationId xmlns:p14="http://schemas.microsoft.com/office/powerpoint/2010/main" val="405940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ítulo 1"/>
          <p:cNvSpPr txBox="1">
            <a:spLocks/>
          </p:cNvSpPr>
          <p:nvPr/>
        </p:nvSpPr>
        <p:spPr>
          <a:xfrm>
            <a:off x="4058105" y="1247427"/>
            <a:ext cx="5067607" cy="228892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pt-PT" sz="3600" dirty="0">
                <a:solidFill>
                  <a:srgbClr val="D1C4A4"/>
                </a:solidFill>
                <a:latin typeface="Georgia" panose="02040502050405020303" pitchFamily="18" charset="0"/>
              </a:rPr>
              <a:t>Instituições e </a:t>
            </a:r>
          </a:p>
          <a:p>
            <a:pPr algn="l"/>
            <a:r>
              <a:rPr lang="pt-PT" sz="3600" dirty="0">
                <a:solidFill>
                  <a:srgbClr val="D1C4A4"/>
                </a:solidFill>
                <a:latin typeface="Georgia" panose="02040502050405020303" pitchFamily="18" charset="0"/>
              </a:rPr>
              <a:t>Políticas de Regulação</a:t>
            </a:r>
            <a:br>
              <a:rPr lang="pt-PT" sz="3600" dirty="0">
                <a:solidFill>
                  <a:srgbClr val="D1C4A4"/>
                </a:solidFill>
                <a:latin typeface="Georgia" panose="02040502050405020303" pitchFamily="18" charset="0"/>
              </a:rPr>
            </a:br>
            <a:br>
              <a:rPr lang="pt-PT" dirty="0">
                <a:solidFill>
                  <a:srgbClr val="D1C4A4"/>
                </a:solidFill>
                <a:latin typeface="Georgia" panose="02040502050405020303" pitchFamily="18" charset="0"/>
              </a:rPr>
            </a:br>
            <a:r>
              <a:rPr lang="pt-PT" sz="2400" dirty="0">
                <a:solidFill>
                  <a:srgbClr val="D1C4A4"/>
                </a:solidFill>
                <a:latin typeface="Georgia" panose="02040502050405020303" pitchFamily="18" charset="0"/>
              </a:rPr>
              <a:t>Ano letivo 2024/2025</a:t>
            </a:r>
          </a:p>
        </p:txBody>
      </p:sp>
      <p:sp>
        <p:nvSpPr>
          <p:cNvPr id="9" name="Subtítulo 2"/>
          <p:cNvSpPr>
            <a:spLocks noGrp="1"/>
          </p:cNvSpPr>
          <p:nvPr>
            <p:ph type="subTitle" idx="1"/>
          </p:nvPr>
        </p:nvSpPr>
        <p:spPr>
          <a:xfrm>
            <a:off x="4160519" y="3907365"/>
            <a:ext cx="3218689" cy="501789"/>
          </a:xfrm>
        </p:spPr>
        <p:txBody>
          <a:bodyPr>
            <a:normAutofit/>
          </a:bodyPr>
          <a:lstStyle/>
          <a:p>
            <a:pPr algn="l"/>
            <a:r>
              <a:rPr lang="pt-PT" sz="1600" dirty="0">
                <a:solidFill>
                  <a:srgbClr val="D1C4A4"/>
                </a:solidFill>
                <a:latin typeface="Verdana" panose="020B0604030504040204" pitchFamily="34" charset="0"/>
                <a:ea typeface="Verdana" panose="020B0604030504040204" pitchFamily="34" charset="0"/>
              </a:rPr>
              <a:t>Aula 9 - 12/04/2025</a:t>
            </a:r>
          </a:p>
          <a:p>
            <a:pPr algn="l"/>
            <a:endParaRPr lang="pt-PT" sz="1600" dirty="0">
              <a:solidFill>
                <a:srgbClr val="D1C4A4"/>
              </a:solidFill>
              <a:latin typeface="Verdana" panose="020B0604030504040204" pitchFamily="34" charset="0"/>
              <a:ea typeface="Verdana" panose="020B0604030504040204" pitchFamily="34" charset="0"/>
            </a:endParaRPr>
          </a:p>
        </p:txBody>
      </p:sp>
      <p:sp>
        <p:nvSpPr>
          <p:cNvPr id="10" name="Subtítulo 2"/>
          <p:cNvSpPr txBox="1">
            <a:spLocks/>
          </p:cNvSpPr>
          <p:nvPr/>
        </p:nvSpPr>
        <p:spPr>
          <a:xfrm>
            <a:off x="4160519" y="5327674"/>
            <a:ext cx="2157985" cy="50178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pt-PT" sz="1600" dirty="0">
                <a:solidFill>
                  <a:srgbClr val="D1C4A4"/>
                </a:solidFill>
                <a:latin typeface="Verdana" panose="020B0604030504040204" pitchFamily="34" charset="0"/>
                <a:ea typeface="Verdana" panose="020B0604030504040204" pitchFamily="34" charset="0"/>
              </a:rPr>
              <a:t>Mestrado MPA</a:t>
            </a:r>
          </a:p>
          <a:p>
            <a:pPr algn="l"/>
            <a:r>
              <a:rPr lang="pt-PT" sz="1600" i="1" dirty="0">
                <a:solidFill>
                  <a:srgbClr val="D1C4A4"/>
                </a:solidFill>
                <a:latin typeface="Georgia" panose="02040502050405020303" pitchFamily="18" charset="0"/>
                <a:ea typeface="Verdana" panose="020B0604030504040204" pitchFamily="34" charset="0"/>
              </a:rPr>
              <a:t>Susana Paulino</a:t>
            </a:r>
          </a:p>
        </p:txBody>
      </p:sp>
    </p:spTree>
    <p:extLst>
      <p:ext uri="{BB962C8B-B14F-4D97-AF65-F5344CB8AC3E}">
        <p14:creationId xmlns:p14="http://schemas.microsoft.com/office/powerpoint/2010/main" val="1431286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41A95B25-830A-7B6B-691E-DF1E420BAFC9}"/>
              </a:ext>
            </a:extLst>
          </p:cNvPr>
          <p:cNvSpPr txBox="1"/>
          <p:nvPr/>
        </p:nvSpPr>
        <p:spPr>
          <a:xfrm>
            <a:off x="308393" y="1055175"/>
            <a:ext cx="8257637" cy="4893647"/>
          </a:xfrm>
          <a:prstGeom prst="rect">
            <a:avLst/>
          </a:prstGeom>
          <a:noFill/>
        </p:spPr>
        <p:txBody>
          <a:bodyPr wrap="square">
            <a:spAutoFit/>
          </a:bodyPr>
          <a:lstStyle/>
          <a:p>
            <a:pPr>
              <a:spcBef>
                <a:spcPts val="600"/>
              </a:spcBef>
              <a:spcAft>
                <a:spcPts val="600"/>
              </a:spcAft>
            </a:pPr>
            <a:r>
              <a:rPr lang="pt-PT" dirty="0"/>
              <a:t>Administração “separada” ou quarto setor da Administração Pública</a:t>
            </a:r>
          </a:p>
          <a:p>
            <a:pPr>
              <a:spcBef>
                <a:spcPts val="600"/>
              </a:spcBef>
              <a:spcAft>
                <a:spcPts val="600"/>
              </a:spcAft>
            </a:pPr>
            <a:r>
              <a:rPr lang="pt-PT" dirty="0"/>
              <a:t>Natureza pública e desenvolvimento de atividades públicas, predominantemente administrativas</a:t>
            </a:r>
          </a:p>
          <a:p>
            <a:pPr>
              <a:spcBef>
                <a:spcPts val="600"/>
              </a:spcBef>
              <a:spcAft>
                <a:spcPts val="600"/>
              </a:spcAft>
            </a:pPr>
            <a:r>
              <a:rPr lang="pt-PT" dirty="0"/>
              <a:t>Ausência de sujeição a vínculos de subordinação política, de hierarquia ou de superintendência relativamente a outros órgãos públicos nacionais (podendo, ainda assim, as entidades estar sujeitas a uma tutela de legalidade) </a:t>
            </a:r>
          </a:p>
          <a:p>
            <a:pPr>
              <a:spcBef>
                <a:spcPts val="600"/>
              </a:spcBef>
              <a:spcAft>
                <a:spcPts val="600"/>
              </a:spcAft>
            </a:pPr>
            <a:r>
              <a:rPr lang="pt-PT" dirty="0"/>
              <a:t>Existência de garantias de inamovibilidade e irresponsabilidade para os titulares de órgãos de direção e severo regime de incompatibilidades (admitindo-se a destituição excecional dos mesmos titulares, por faltas graves) </a:t>
            </a:r>
          </a:p>
          <a:p>
            <a:pPr>
              <a:spcBef>
                <a:spcPts val="600"/>
              </a:spcBef>
              <a:spcAft>
                <a:spcPts val="600"/>
              </a:spcAft>
            </a:pPr>
            <a:r>
              <a:rPr lang="pt-PT" dirty="0"/>
              <a:t>Designação dos titulares, por regra, através de processos especiais, nos quais se garanta um assentimento alargado ou a intervenção de diversos órgãos;</a:t>
            </a:r>
          </a:p>
          <a:p>
            <a:pPr>
              <a:spcBef>
                <a:spcPts val="600"/>
              </a:spcBef>
              <a:spcAft>
                <a:spcPts val="600"/>
              </a:spcAft>
            </a:pPr>
            <a:r>
              <a:rPr lang="pt-PT" dirty="0"/>
              <a:t>Autonomia administrativa e financeira</a:t>
            </a:r>
          </a:p>
          <a:p>
            <a:pPr>
              <a:spcBef>
                <a:spcPts val="600"/>
              </a:spcBef>
              <a:spcAft>
                <a:spcPts val="600"/>
              </a:spcAft>
            </a:pPr>
            <a:r>
              <a:rPr lang="pt-PT" dirty="0"/>
              <a:t>Responsabilidade informativa ante órgãos representativos (prestação de contas junto da Assembleia da República)</a:t>
            </a:r>
          </a:p>
        </p:txBody>
      </p:sp>
      <p:sp>
        <p:nvSpPr>
          <p:cNvPr id="10" name="CaixaDeTexto 9">
            <a:extLst>
              <a:ext uri="{FF2B5EF4-FFF2-40B4-BE49-F238E27FC236}">
                <a16:creationId xmlns:a16="http://schemas.microsoft.com/office/drawing/2014/main" id="{A07EA7EC-1456-65A6-72F3-E30B57B93AC9}"/>
              </a:ext>
            </a:extLst>
          </p:cNvPr>
          <p:cNvSpPr txBox="1"/>
          <p:nvPr/>
        </p:nvSpPr>
        <p:spPr>
          <a:xfrm>
            <a:off x="280357" y="284997"/>
            <a:ext cx="8082952" cy="400110"/>
          </a:xfrm>
          <a:prstGeom prst="rect">
            <a:avLst/>
          </a:prstGeom>
          <a:noFill/>
        </p:spPr>
        <p:txBody>
          <a:bodyPr wrap="square">
            <a:spAutoFit/>
          </a:bodyPr>
          <a:lstStyle/>
          <a:p>
            <a:r>
              <a:rPr lang="pt-PT" sz="2000" b="1" kern="0" dirty="0">
                <a:solidFill>
                  <a:srgbClr val="1F497D"/>
                </a:solidFill>
                <a:latin typeface="Calibri" panose="020F0502020204030204"/>
              </a:rPr>
              <a:t>Caraterísticas dominantes das entidades reguladoras</a:t>
            </a:r>
          </a:p>
        </p:txBody>
      </p:sp>
    </p:spTree>
    <p:extLst>
      <p:ext uri="{BB962C8B-B14F-4D97-AF65-F5344CB8AC3E}">
        <p14:creationId xmlns:p14="http://schemas.microsoft.com/office/powerpoint/2010/main" val="3322873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4F59B2ED-ECD6-0A53-0969-A2134041D25E}"/>
              </a:ext>
            </a:extLst>
          </p:cNvPr>
          <p:cNvSpPr txBox="1"/>
          <p:nvPr/>
        </p:nvSpPr>
        <p:spPr>
          <a:xfrm>
            <a:off x="357994" y="552416"/>
            <a:ext cx="8082952" cy="400110"/>
          </a:xfrm>
          <a:prstGeom prst="rect">
            <a:avLst/>
          </a:prstGeom>
          <a:noFill/>
        </p:spPr>
        <p:txBody>
          <a:bodyPr wrap="square">
            <a:spAutoFit/>
          </a:bodyPr>
          <a:lstStyle/>
          <a:p>
            <a:r>
              <a:rPr lang="pt-PT" sz="2000" b="1" kern="0" dirty="0">
                <a:solidFill>
                  <a:srgbClr val="1F497D"/>
                </a:solidFill>
                <a:latin typeface="Calibri" panose="020F0502020204030204"/>
              </a:rPr>
              <a:t>Natureza e papel das entidades reguladoras</a:t>
            </a:r>
          </a:p>
        </p:txBody>
      </p:sp>
      <p:sp>
        <p:nvSpPr>
          <p:cNvPr id="7" name="CaixaDeTexto 6">
            <a:extLst>
              <a:ext uri="{FF2B5EF4-FFF2-40B4-BE49-F238E27FC236}">
                <a16:creationId xmlns:a16="http://schemas.microsoft.com/office/drawing/2014/main" id="{F97BDE87-DE68-D408-62D7-C2EC417A8C2C}"/>
              </a:ext>
            </a:extLst>
          </p:cNvPr>
          <p:cNvSpPr txBox="1"/>
          <p:nvPr/>
        </p:nvSpPr>
        <p:spPr>
          <a:xfrm>
            <a:off x="357993" y="2625490"/>
            <a:ext cx="7897481" cy="2462213"/>
          </a:xfrm>
          <a:prstGeom prst="rect">
            <a:avLst/>
          </a:prstGeom>
          <a:noFill/>
        </p:spPr>
        <p:txBody>
          <a:bodyPr wrap="square">
            <a:spAutoFit/>
          </a:bodyPr>
          <a:lstStyle/>
          <a:p>
            <a:r>
              <a:rPr lang="pt-PT" dirty="0"/>
              <a:t>Têm poderes executivos, também poderes normativos e, ou, judiciais ou para-judiciais – levanta questões de legitimidade </a:t>
            </a:r>
          </a:p>
          <a:p>
            <a:endParaRPr lang="pt-PT" dirty="0"/>
          </a:p>
          <a:p>
            <a:r>
              <a:rPr lang="pt-PT" dirty="0"/>
              <a:t>Serão um “quarto poder” pois não respondem eficazmente ao Parlamento, ao Governo e só limitadamente aos tribunais (em situações de legalidade e não de conveniência)? </a:t>
            </a:r>
          </a:p>
          <a:p>
            <a:endParaRPr lang="pt-PT" dirty="0"/>
          </a:p>
          <a:p>
            <a:r>
              <a:rPr lang="pt-PT" sz="2800" b="1" dirty="0"/>
              <a:t>O seu fundamento é a legitimidade técnica</a:t>
            </a:r>
          </a:p>
        </p:txBody>
      </p:sp>
      <p:sp>
        <p:nvSpPr>
          <p:cNvPr id="9" name="CaixaDeTexto 8">
            <a:extLst>
              <a:ext uri="{FF2B5EF4-FFF2-40B4-BE49-F238E27FC236}">
                <a16:creationId xmlns:a16="http://schemas.microsoft.com/office/drawing/2014/main" id="{1A35382C-C02E-512F-AB58-11D888623A07}"/>
              </a:ext>
            </a:extLst>
          </p:cNvPr>
          <p:cNvSpPr txBox="1"/>
          <p:nvPr/>
        </p:nvSpPr>
        <p:spPr>
          <a:xfrm>
            <a:off x="357994" y="1571153"/>
            <a:ext cx="7897480" cy="646331"/>
          </a:xfrm>
          <a:prstGeom prst="rect">
            <a:avLst/>
          </a:prstGeom>
          <a:noFill/>
        </p:spPr>
        <p:txBody>
          <a:bodyPr wrap="square">
            <a:spAutoFit/>
          </a:bodyPr>
          <a:lstStyle/>
          <a:p>
            <a:r>
              <a:rPr lang="pt-PT" dirty="0"/>
              <a:t>Escapam formalmente ao controlo e direção do Governo – não são administração direta (vínculo hierárquico) nem administração indireta (relação de tutela) </a:t>
            </a:r>
          </a:p>
        </p:txBody>
      </p:sp>
    </p:spTree>
    <p:extLst>
      <p:ext uri="{BB962C8B-B14F-4D97-AF65-F5344CB8AC3E}">
        <p14:creationId xmlns:p14="http://schemas.microsoft.com/office/powerpoint/2010/main" val="389286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4371699-0ACF-15F5-4493-51DFF6C90EAE}"/>
              </a:ext>
            </a:extLst>
          </p:cNvPr>
          <p:cNvSpPr txBox="1"/>
          <p:nvPr/>
        </p:nvSpPr>
        <p:spPr>
          <a:xfrm>
            <a:off x="357994" y="552416"/>
            <a:ext cx="8082952" cy="400110"/>
          </a:xfrm>
          <a:prstGeom prst="rect">
            <a:avLst/>
          </a:prstGeom>
          <a:noFill/>
        </p:spPr>
        <p:txBody>
          <a:bodyPr wrap="square">
            <a:spAutoFit/>
          </a:bodyPr>
          <a:lstStyle/>
          <a:p>
            <a:r>
              <a:rPr lang="pt-PT" sz="2000" b="1" kern="0" dirty="0">
                <a:solidFill>
                  <a:srgbClr val="1F497D"/>
                </a:solidFill>
                <a:latin typeface="Calibri" panose="020F0502020204030204"/>
              </a:rPr>
              <a:t>Independência das entidades reguladoras</a:t>
            </a:r>
          </a:p>
        </p:txBody>
      </p:sp>
      <p:sp>
        <p:nvSpPr>
          <p:cNvPr id="4" name="CaixaDeTexto 3">
            <a:extLst>
              <a:ext uri="{FF2B5EF4-FFF2-40B4-BE49-F238E27FC236}">
                <a16:creationId xmlns:a16="http://schemas.microsoft.com/office/drawing/2014/main" id="{577730F2-1396-ED9C-2003-E8708F3FD3A3}"/>
              </a:ext>
            </a:extLst>
          </p:cNvPr>
          <p:cNvSpPr txBox="1"/>
          <p:nvPr/>
        </p:nvSpPr>
        <p:spPr>
          <a:xfrm>
            <a:off x="357996" y="1069048"/>
            <a:ext cx="7975122" cy="1754326"/>
          </a:xfrm>
          <a:prstGeom prst="rect">
            <a:avLst/>
          </a:prstGeom>
          <a:noFill/>
        </p:spPr>
        <p:txBody>
          <a:bodyPr wrap="square">
            <a:spAutoFit/>
          </a:bodyPr>
          <a:lstStyle/>
          <a:p>
            <a:r>
              <a:rPr lang="pt-PT" dirty="0"/>
              <a:t>Nas entidades administrativas independentes associadas à proteção de direitos fundamentais  - independência é política, ou seja, independência relativamente ao Governo que num determinado momento está em funções.</a:t>
            </a:r>
          </a:p>
          <a:p>
            <a:r>
              <a:rPr lang="pt-PT" dirty="0"/>
              <a:t>Fundamentam a sua independência na necessidade de não interferirem na política e assegurem a defesa de direitos fundamentais independentemente dos ciclos políticos pelo que devem reunir o consenso alargado na nomeação dos seus órgãos.  </a:t>
            </a:r>
          </a:p>
        </p:txBody>
      </p:sp>
      <p:sp>
        <p:nvSpPr>
          <p:cNvPr id="6" name="CaixaDeTexto 5">
            <a:extLst>
              <a:ext uri="{FF2B5EF4-FFF2-40B4-BE49-F238E27FC236}">
                <a16:creationId xmlns:a16="http://schemas.microsoft.com/office/drawing/2014/main" id="{B8421F6B-773C-5F60-3069-32D094F2DC3C}"/>
              </a:ext>
            </a:extLst>
          </p:cNvPr>
          <p:cNvSpPr txBox="1"/>
          <p:nvPr/>
        </p:nvSpPr>
        <p:spPr>
          <a:xfrm>
            <a:off x="357995" y="2970088"/>
            <a:ext cx="8082951" cy="1754326"/>
          </a:xfrm>
          <a:prstGeom prst="rect">
            <a:avLst/>
          </a:prstGeom>
          <a:noFill/>
        </p:spPr>
        <p:txBody>
          <a:bodyPr wrap="square">
            <a:spAutoFit/>
          </a:bodyPr>
          <a:lstStyle/>
          <a:p>
            <a:r>
              <a:rPr lang="pt-PT" dirty="0"/>
              <a:t>Nas entidades administrativas independentes associadas ao domínio económico, com poderes de supervisão ou regulação, as necessidades de independência</a:t>
            </a:r>
          </a:p>
          <a:p>
            <a:r>
              <a:rPr lang="pt-PT" dirty="0"/>
              <a:t>não é intrínseca ou um fim em sim.</a:t>
            </a:r>
          </a:p>
          <a:p>
            <a:r>
              <a:rPr lang="pt-PT" dirty="0"/>
              <a:t>O fundamento está associado à necessidade de corrigir insuficiências do mercado (falhas de mercado) ou de abrir caminho para a criação deste, mas também identificar as falhas e imperfeições da intervenção do Estado (falhas de Estado).</a:t>
            </a:r>
          </a:p>
        </p:txBody>
      </p:sp>
      <p:sp>
        <p:nvSpPr>
          <p:cNvPr id="8" name="CaixaDeTexto 7">
            <a:extLst>
              <a:ext uri="{FF2B5EF4-FFF2-40B4-BE49-F238E27FC236}">
                <a16:creationId xmlns:a16="http://schemas.microsoft.com/office/drawing/2014/main" id="{72F3D34F-6B15-C5AE-E17E-80624B60EEFC}"/>
              </a:ext>
            </a:extLst>
          </p:cNvPr>
          <p:cNvSpPr txBox="1"/>
          <p:nvPr/>
        </p:nvSpPr>
        <p:spPr>
          <a:xfrm>
            <a:off x="424850" y="5183370"/>
            <a:ext cx="8082950" cy="1231106"/>
          </a:xfrm>
          <a:prstGeom prst="rect">
            <a:avLst/>
          </a:prstGeom>
          <a:noFill/>
        </p:spPr>
        <p:txBody>
          <a:bodyPr wrap="square">
            <a:spAutoFit/>
          </a:bodyPr>
          <a:lstStyle/>
          <a:p>
            <a:r>
              <a:rPr lang="pt-PT" i="1" dirty="0"/>
              <a:t>A arquitetura regulatória do Estado é uma questão de Poder – e, portanto, eminentemente política: na sua configuração, na sua legitimidade e na sua eficiência. </a:t>
            </a:r>
          </a:p>
          <a:p>
            <a:r>
              <a:rPr lang="pt-PT" sz="1000" i="1" dirty="0"/>
              <a:t>In ENTIDADES ADMINISTRATIVAS INDEPENDENTES, Victor </a:t>
            </a:r>
            <a:r>
              <a:rPr lang="pt-PT" sz="1000" i="1" dirty="0" err="1"/>
              <a:t>Calvete</a:t>
            </a:r>
            <a:r>
              <a:rPr lang="pt-PT" sz="1000" i="1" dirty="0"/>
              <a:t> </a:t>
            </a:r>
          </a:p>
          <a:p>
            <a:r>
              <a:rPr lang="pt-PT" sz="1000" i="1" dirty="0"/>
              <a:t>https://www.concorrencia.pt/sites/default/files/imported-magazines/CR07-08_-_Victor_Calvete.pdf</a:t>
            </a:r>
          </a:p>
        </p:txBody>
      </p:sp>
    </p:spTree>
    <p:extLst>
      <p:ext uri="{BB962C8B-B14F-4D97-AF65-F5344CB8AC3E}">
        <p14:creationId xmlns:p14="http://schemas.microsoft.com/office/powerpoint/2010/main" val="17883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CCC54E53-EDC3-5902-C4A2-B0727589413C}"/>
              </a:ext>
            </a:extLst>
          </p:cNvPr>
          <p:cNvSpPr txBox="1"/>
          <p:nvPr/>
        </p:nvSpPr>
        <p:spPr>
          <a:xfrm>
            <a:off x="375247" y="448899"/>
            <a:ext cx="8082952" cy="1015663"/>
          </a:xfrm>
          <a:prstGeom prst="rect">
            <a:avLst/>
          </a:prstGeom>
          <a:noFill/>
        </p:spPr>
        <p:txBody>
          <a:bodyPr wrap="square">
            <a:spAutoFit/>
          </a:bodyPr>
          <a:lstStyle/>
          <a:p>
            <a:r>
              <a:rPr lang="pt-PT" sz="2000" b="1" kern="0" dirty="0">
                <a:solidFill>
                  <a:srgbClr val="1F497D"/>
                </a:solidFill>
                <a:latin typeface="Calibri" panose="020F0502020204030204"/>
              </a:rPr>
              <a:t>Ação sancionatória das entidades reguladoras </a:t>
            </a:r>
          </a:p>
          <a:p>
            <a:r>
              <a:rPr lang="pt-PT" sz="2000" b="1" kern="0" dirty="0">
                <a:solidFill>
                  <a:srgbClr val="1F497D"/>
                </a:solidFill>
                <a:latin typeface="Calibri" panose="020F0502020204030204"/>
              </a:rPr>
              <a:t>Breve explicação sobre procedimento administrativo e procedimento contraordenacional</a:t>
            </a:r>
          </a:p>
        </p:txBody>
      </p:sp>
      <p:sp>
        <p:nvSpPr>
          <p:cNvPr id="10" name="CaixaDeTexto 9">
            <a:extLst>
              <a:ext uri="{FF2B5EF4-FFF2-40B4-BE49-F238E27FC236}">
                <a16:creationId xmlns:a16="http://schemas.microsoft.com/office/drawing/2014/main" id="{6CDF8E6B-9B50-2544-79CE-D8ECA6E36D22}"/>
              </a:ext>
            </a:extLst>
          </p:cNvPr>
          <p:cNvSpPr txBox="1"/>
          <p:nvPr/>
        </p:nvSpPr>
        <p:spPr>
          <a:xfrm>
            <a:off x="375247" y="1551563"/>
            <a:ext cx="7793969" cy="3754874"/>
          </a:xfrm>
          <a:prstGeom prst="rect">
            <a:avLst/>
          </a:prstGeom>
          <a:noFill/>
        </p:spPr>
        <p:txBody>
          <a:bodyPr wrap="square">
            <a:spAutoFit/>
          </a:bodyPr>
          <a:lstStyle/>
          <a:p>
            <a:r>
              <a:rPr lang="pt-PT" sz="1400" dirty="0"/>
              <a:t>Código do Procedimento Administrativo (CPA) – aprovado pelo Decreto-Lei n.º 4/2015 de 7 de janeiro (alterado pela Lei n.º 72/2020, de 16 de novembro que estabeleceu um regime transitório de simplificação de procedimentos administrativos e altera o Código do Procedimento Administrativo)</a:t>
            </a:r>
            <a:br>
              <a:rPr lang="pt-PT" sz="1400" dirty="0"/>
            </a:br>
            <a:endParaRPr lang="pt-PT" sz="1400" dirty="0"/>
          </a:p>
          <a:p>
            <a:r>
              <a:rPr lang="pt-PT" sz="1400" dirty="0"/>
              <a:t>Procedimento administrativo - sucessão ordenada de atos e formalidades relativos à formação, manifestação e execução da vontade dos órgãos da Administração Pública.</a:t>
            </a:r>
          </a:p>
          <a:p>
            <a:endParaRPr lang="pt-PT" sz="1400" dirty="0"/>
          </a:p>
          <a:p>
            <a:r>
              <a:rPr lang="pt-PT" sz="1400" dirty="0"/>
              <a:t>Processo administrativo - o conjunto de documentos devidamente ordenados em que se traduzem os atos e formalidades que integram o procedimento administrativo.</a:t>
            </a:r>
          </a:p>
          <a:p>
            <a:endParaRPr lang="pt-PT" sz="1400" dirty="0"/>
          </a:p>
          <a:p>
            <a:r>
              <a:rPr lang="pt-PT" sz="1400" dirty="0"/>
              <a:t>Quem se aplica - quaisquer entidades, independentemente da sua natureza, adotada no exercício de poderes públicos ou regulada de modo específico por disposições de direito administrativo.</a:t>
            </a:r>
          </a:p>
          <a:p>
            <a:endParaRPr lang="pt-PT" sz="1400" dirty="0"/>
          </a:p>
          <a:p>
            <a:r>
              <a:rPr lang="pt-PT" sz="1400" dirty="0"/>
              <a:t>Os órgãos do Estado e das regiões autónomas que exercem funções administrativas a título principal; </a:t>
            </a:r>
          </a:p>
          <a:p>
            <a:pPr marL="285750" indent="-285750">
              <a:buFont typeface="Arial" panose="020B0604020202020204" pitchFamily="34" charset="0"/>
              <a:buChar char="•"/>
            </a:pPr>
            <a:r>
              <a:rPr lang="pt-PT" sz="1400" dirty="0"/>
              <a:t>As autarquias locais e suas associações e federações de direito público; </a:t>
            </a:r>
          </a:p>
          <a:p>
            <a:pPr marL="285750" indent="-285750">
              <a:buFont typeface="Arial" panose="020B0604020202020204" pitchFamily="34" charset="0"/>
              <a:buChar char="•"/>
            </a:pPr>
            <a:r>
              <a:rPr lang="pt-PT" sz="1400" dirty="0"/>
              <a:t>As entidades administrativas independentes; </a:t>
            </a:r>
          </a:p>
          <a:p>
            <a:pPr marL="285750" indent="-285750">
              <a:buFont typeface="Arial" panose="020B0604020202020204" pitchFamily="34" charset="0"/>
              <a:buChar char="•"/>
            </a:pPr>
            <a:r>
              <a:rPr lang="pt-PT" sz="1400" dirty="0"/>
              <a:t>Os institutos públicos e as associações públicas.</a:t>
            </a:r>
          </a:p>
        </p:txBody>
      </p:sp>
    </p:spTree>
    <p:extLst>
      <p:ext uri="{BB962C8B-B14F-4D97-AF65-F5344CB8AC3E}">
        <p14:creationId xmlns:p14="http://schemas.microsoft.com/office/powerpoint/2010/main" val="2669898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3D1A3E73-006D-32FF-1EF4-DD60FDCD2C59}"/>
              </a:ext>
            </a:extLst>
          </p:cNvPr>
          <p:cNvSpPr txBox="1"/>
          <p:nvPr/>
        </p:nvSpPr>
        <p:spPr>
          <a:xfrm>
            <a:off x="375247" y="448899"/>
            <a:ext cx="8082952" cy="707886"/>
          </a:xfrm>
          <a:prstGeom prst="rect">
            <a:avLst/>
          </a:prstGeom>
          <a:noFill/>
        </p:spPr>
        <p:txBody>
          <a:bodyPr wrap="square">
            <a:spAutoFit/>
          </a:bodyPr>
          <a:lstStyle/>
          <a:p>
            <a:r>
              <a:rPr lang="pt-PT" sz="2000" b="1" kern="0" dirty="0">
                <a:solidFill>
                  <a:srgbClr val="1F497D"/>
                </a:solidFill>
                <a:latin typeface="Calibri" panose="020F0502020204030204"/>
              </a:rPr>
              <a:t>Breve explicação sobre procedimento administrativo e procedimento contraordenacional</a:t>
            </a:r>
          </a:p>
        </p:txBody>
      </p:sp>
      <p:sp>
        <p:nvSpPr>
          <p:cNvPr id="3" name="Rectângulo 1">
            <a:extLst>
              <a:ext uri="{FF2B5EF4-FFF2-40B4-BE49-F238E27FC236}">
                <a16:creationId xmlns:a16="http://schemas.microsoft.com/office/drawing/2014/main" id="{DEF1246E-357C-A99A-A021-D244C8D12836}"/>
              </a:ext>
            </a:extLst>
          </p:cNvPr>
          <p:cNvSpPr/>
          <p:nvPr/>
        </p:nvSpPr>
        <p:spPr>
          <a:xfrm>
            <a:off x="375247" y="1368189"/>
            <a:ext cx="4289188" cy="369332"/>
          </a:xfrm>
          <a:prstGeom prst="rect">
            <a:avLst/>
          </a:prstGeom>
        </p:spPr>
        <p:txBody>
          <a:bodyPr wrap="none">
            <a:spAutoFit/>
          </a:bodyPr>
          <a:lstStyle/>
          <a:p>
            <a:r>
              <a:rPr lang="pt-PT" dirty="0"/>
              <a:t>Princípios gerais da atividade administrativa</a:t>
            </a:r>
            <a:endParaRPr lang="en-GB" dirty="0"/>
          </a:p>
        </p:txBody>
      </p:sp>
      <p:sp>
        <p:nvSpPr>
          <p:cNvPr id="4" name="Rectângulo 2">
            <a:extLst>
              <a:ext uri="{FF2B5EF4-FFF2-40B4-BE49-F238E27FC236}">
                <a16:creationId xmlns:a16="http://schemas.microsoft.com/office/drawing/2014/main" id="{3C392A61-1623-DD5F-4078-7EA426B8E15B}"/>
              </a:ext>
            </a:extLst>
          </p:cNvPr>
          <p:cNvSpPr/>
          <p:nvPr/>
        </p:nvSpPr>
        <p:spPr>
          <a:xfrm>
            <a:off x="375247" y="1944253"/>
            <a:ext cx="8136903" cy="4001095"/>
          </a:xfrm>
          <a:prstGeom prst="rect">
            <a:avLst/>
          </a:prstGeom>
        </p:spPr>
        <p:txBody>
          <a:bodyPr wrap="square">
            <a:spAutoFit/>
          </a:bodyPr>
          <a:lstStyle/>
          <a:p>
            <a:r>
              <a:rPr lang="pt-PT" dirty="0"/>
              <a:t>Princípio da legalidade - </a:t>
            </a:r>
            <a:r>
              <a:rPr lang="pt-PT" sz="1600" dirty="0"/>
              <a:t>obediência à lei e ao direito, dentro dos limites dos poderes que lhes forem conferidos e em conformidade com os respetivos fins.</a:t>
            </a:r>
          </a:p>
          <a:p>
            <a:endParaRPr lang="pt-PT" dirty="0"/>
          </a:p>
          <a:p>
            <a:r>
              <a:rPr lang="pt-PT" dirty="0"/>
              <a:t>Princípio da prossecução do interesse público e da proteção dos direitos e interesses dos cidadãos </a:t>
            </a:r>
          </a:p>
          <a:p>
            <a:endParaRPr lang="pt-PT" dirty="0"/>
          </a:p>
          <a:p>
            <a:r>
              <a:rPr lang="pt-PT" dirty="0"/>
              <a:t>Princípio da boa administração - </a:t>
            </a:r>
            <a:r>
              <a:rPr lang="pt-PT" sz="1600" dirty="0"/>
              <a:t>A Administração Pública deve pautar-se por critérios de eficiência, economicidade e celeridade e deve ser organizada de modo a aproximar os serviços das populações e de forma não burocratizada.</a:t>
            </a:r>
          </a:p>
          <a:p>
            <a:endParaRPr lang="pt-PT" sz="1600" dirty="0"/>
          </a:p>
          <a:p>
            <a:r>
              <a:rPr lang="pt-PT" dirty="0"/>
              <a:t>Princípio da igualdade - </a:t>
            </a:r>
            <a:r>
              <a:rPr lang="pt-PT" sz="1600" dirty="0"/>
              <a:t>Nas suas relações com os particulares, a Administração Pública deve reger -se pelo princípio da igualdade, não podendo privilegiar, beneficiar, prejudicar, privar de qualquer direito ou isentar de qualquer dever ninguém em razão de ascendência, sexo, raça, língua, território de origem, religião, convicções políticas ou ideológicas, instrução, situação económica, condição social ou orientação sexual.</a:t>
            </a:r>
          </a:p>
        </p:txBody>
      </p:sp>
    </p:spTree>
    <p:extLst>
      <p:ext uri="{BB962C8B-B14F-4D97-AF65-F5344CB8AC3E}">
        <p14:creationId xmlns:p14="http://schemas.microsoft.com/office/powerpoint/2010/main" val="4098424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89F276E7-7F57-4A1B-BF12-080E18111067}"/>
              </a:ext>
            </a:extLst>
          </p:cNvPr>
          <p:cNvSpPr/>
          <p:nvPr/>
        </p:nvSpPr>
        <p:spPr>
          <a:xfrm>
            <a:off x="663319" y="1451820"/>
            <a:ext cx="8064896" cy="4832092"/>
          </a:xfrm>
          <a:prstGeom prst="rect">
            <a:avLst/>
          </a:prstGeom>
        </p:spPr>
        <p:txBody>
          <a:bodyPr wrap="square">
            <a:spAutoFit/>
          </a:bodyPr>
          <a:lstStyle/>
          <a:p>
            <a:r>
              <a:rPr lang="pt-PT" dirty="0"/>
              <a:t>Princípio da proporcionalidade - </a:t>
            </a:r>
            <a:r>
              <a:rPr lang="pt-PT" sz="1600" dirty="0"/>
              <a:t>Na prossecução do interesse público, a Administração Pública deve adotar os comportamentos adequados aos fins prosseguidos. As decisões da Administração que colidam com direitos subjetivos ou interesses legalmente protegidos dos particulares só podem afetar essas posições na medida do necessário e em termos proporcionais aos objetivos a realizar. </a:t>
            </a:r>
          </a:p>
          <a:p>
            <a:endParaRPr lang="pt-PT" dirty="0"/>
          </a:p>
          <a:p>
            <a:r>
              <a:rPr lang="pt-PT" dirty="0"/>
              <a:t>Princípios da justiça e da razoabilidade - </a:t>
            </a:r>
            <a:r>
              <a:rPr lang="pt-PT" sz="1600" dirty="0"/>
              <a:t>A Administração Pública deve tratar de forma justa todos aqueles que com ela entrem em relação, e rejeitar as soluções manifestamente desrazoáveis ou incompatíveis com a ideia de Direito, nomeadamente em matéria de interpretação das normas jurídicas e das valorações próprias do exercício da função administrativa.</a:t>
            </a:r>
          </a:p>
          <a:p>
            <a:endParaRPr lang="pt-PT" dirty="0"/>
          </a:p>
          <a:p>
            <a:r>
              <a:rPr lang="pt-PT" dirty="0"/>
              <a:t>Princípio da imparcialidade - </a:t>
            </a:r>
            <a:r>
              <a:rPr lang="pt-PT" sz="1600" dirty="0"/>
              <a:t>A Administração Pública deve tratar de forma imparcial aqueles que com ela entrem em relação, designadamente, considerando com objetividade todos e apenas os interesses relevantes no contexto decisório e adotando as soluções </a:t>
            </a:r>
            <a:r>
              <a:rPr lang="pt-PT" sz="1600" dirty="0" err="1"/>
              <a:t>organizatórias</a:t>
            </a:r>
            <a:r>
              <a:rPr lang="pt-PT" sz="1600" dirty="0"/>
              <a:t> e procedimentais indispensáveis à preservação da isenção administrativa e à confiança nessa isenção.</a:t>
            </a:r>
          </a:p>
          <a:p>
            <a:endParaRPr lang="en-GB" dirty="0"/>
          </a:p>
        </p:txBody>
      </p:sp>
      <p:sp>
        <p:nvSpPr>
          <p:cNvPr id="3" name="CaixaDeTexto 2">
            <a:extLst>
              <a:ext uri="{FF2B5EF4-FFF2-40B4-BE49-F238E27FC236}">
                <a16:creationId xmlns:a16="http://schemas.microsoft.com/office/drawing/2014/main" id="{A2282121-CFCC-5101-FE04-153F119FB3A1}"/>
              </a:ext>
            </a:extLst>
          </p:cNvPr>
          <p:cNvSpPr txBox="1"/>
          <p:nvPr/>
        </p:nvSpPr>
        <p:spPr>
          <a:xfrm>
            <a:off x="375247" y="448899"/>
            <a:ext cx="8082952" cy="707886"/>
          </a:xfrm>
          <a:prstGeom prst="rect">
            <a:avLst/>
          </a:prstGeom>
          <a:noFill/>
        </p:spPr>
        <p:txBody>
          <a:bodyPr wrap="square">
            <a:spAutoFit/>
          </a:bodyPr>
          <a:lstStyle/>
          <a:p>
            <a:r>
              <a:rPr lang="pt-PT" sz="2000" b="1" kern="0" dirty="0">
                <a:solidFill>
                  <a:srgbClr val="1F497D"/>
                </a:solidFill>
                <a:latin typeface="Calibri" panose="020F0502020204030204"/>
              </a:rPr>
              <a:t>Breve explicação sobre procedimento administrativo e procedimento contraordenacional</a:t>
            </a:r>
          </a:p>
        </p:txBody>
      </p:sp>
    </p:spTree>
    <p:extLst>
      <p:ext uri="{BB962C8B-B14F-4D97-AF65-F5344CB8AC3E}">
        <p14:creationId xmlns:p14="http://schemas.microsoft.com/office/powerpoint/2010/main" val="3556436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A96C7464-97AB-FFAD-DAA8-ABDE79C0BA34}"/>
              </a:ext>
            </a:extLst>
          </p:cNvPr>
          <p:cNvSpPr/>
          <p:nvPr/>
        </p:nvSpPr>
        <p:spPr>
          <a:xfrm>
            <a:off x="407159" y="1488959"/>
            <a:ext cx="7992888" cy="4585871"/>
          </a:xfrm>
          <a:prstGeom prst="rect">
            <a:avLst/>
          </a:prstGeom>
        </p:spPr>
        <p:txBody>
          <a:bodyPr wrap="square">
            <a:spAutoFit/>
          </a:bodyPr>
          <a:lstStyle/>
          <a:p>
            <a:r>
              <a:rPr lang="pt-PT" dirty="0"/>
              <a:t>Princípio da boa-fé – </a:t>
            </a:r>
            <a:r>
              <a:rPr lang="pt-PT" sz="1600" dirty="0"/>
              <a:t>nas relações entre a Administração e os particulares devem ser ponderados os valores fundamentais do Direito relevantes em face das situações consideradas, e, em especial, a confiança suscitada na contraparte pela atuação em causa e o objetivo a alcançar com a atuação empreendida.</a:t>
            </a:r>
          </a:p>
          <a:p>
            <a:endParaRPr lang="pt-PT" dirty="0"/>
          </a:p>
          <a:p>
            <a:r>
              <a:rPr lang="pt-PT" dirty="0"/>
              <a:t>Princípio da colaboração com os particulares - </a:t>
            </a:r>
            <a:r>
              <a:rPr lang="pt-PT" sz="1600" dirty="0"/>
              <a:t>Os órgãos da Administração Pública devem atuar em estreita colaboração com os particulares, cumprindo- -lhes, designadamente, prestar aos particulares as informações e os esclarecimentos de que careçam, apoiar e estimular as suas iniciativas e receber as suas sugestões e informações.</a:t>
            </a:r>
          </a:p>
          <a:p>
            <a:endParaRPr lang="pt-PT" dirty="0"/>
          </a:p>
          <a:p>
            <a:r>
              <a:rPr lang="pt-PT" dirty="0"/>
              <a:t>Princípio da participação - </a:t>
            </a:r>
            <a:r>
              <a:rPr lang="pt-PT" sz="1600" dirty="0"/>
              <a:t>Os órgãos da Administração Pública devem assegurar a participação dos particulares, bem como das associações que tenham por objeto a defesa dos seus interesses, na formação das decisões que lhes digam respeito, designadamente através da respetiva audiência nos termos do presente Código.</a:t>
            </a:r>
          </a:p>
          <a:p>
            <a:endParaRPr lang="pt-PT" dirty="0"/>
          </a:p>
          <a:p>
            <a:r>
              <a:rPr lang="pt-PT" dirty="0"/>
              <a:t>Princípio da decisão - </a:t>
            </a:r>
            <a:r>
              <a:rPr lang="pt-PT" sz="1600" dirty="0"/>
              <a:t>dever de se pronunciar sobre todos os assuntos da sua competência que lhes sejam apresentados</a:t>
            </a:r>
          </a:p>
        </p:txBody>
      </p:sp>
      <p:sp>
        <p:nvSpPr>
          <p:cNvPr id="3" name="CaixaDeTexto 2">
            <a:extLst>
              <a:ext uri="{FF2B5EF4-FFF2-40B4-BE49-F238E27FC236}">
                <a16:creationId xmlns:a16="http://schemas.microsoft.com/office/drawing/2014/main" id="{BEB27327-A854-43F4-D7E3-A8BFDD20B6A7}"/>
              </a:ext>
            </a:extLst>
          </p:cNvPr>
          <p:cNvSpPr txBox="1"/>
          <p:nvPr/>
        </p:nvSpPr>
        <p:spPr>
          <a:xfrm>
            <a:off x="375247" y="448899"/>
            <a:ext cx="8082952" cy="707886"/>
          </a:xfrm>
          <a:prstGeom prst="rect">
            <a:avLst/>
          </a:prstGeom>
          <a:noFill/>
        </p:spPr>
        <p:txBody>
          <a:bodyPr wrap="square">
            <a:spAutoFit/>
          </a:bodyPr>
          <a:lstStyle/>
          <a:p>
            <a:r>
              <a:rPr lang="pt-PT" sz="2000" b="1" kern="0" dirty="0">
                <a:solidFill>
                  <a:srgbClr val="1F497D"/>
                </a:solidFill>
                <a:latin typeface="Calibri" panose="020F0502020204030204"/>
              </a:rPr>
              <a:t>Breve explicação sobre procedimento administrativo e procedimento contraordenacional</a:t>
            </a:r>
          </a:p>
        </p:txBody>
      </p:sp>
    </p:spTree>
    <p:extLst>
      <p:ext uri="{BB962C8B-B14F-4D97-AF65-F5344CB8AC3E}">
        <p14:creationId xmlns:p14="http://schemas.microsoft.com/office/powerpoint/2010/main" val="1311394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18D0E1A4-83E9-BCEC-17B4-D61F2BA160D6}"/>
              </a:ext>
            </a:extLst>
          </p:cNvPr>
          <p:cNvSpPr/>
          <p:nvPr/>
        </p:nvSpPr>
        <p:spPr>
          <a:xfrm>
            <a:off x="329522" y="1138931"/>
            <a:ext cx="8064896" cy="5262979"/>
          </a:xfrm>
          <a:prstGeom prst="rect">
            <a:avLst/>
          </a:prstGeom>
        </p:spPr>
        <p:txBody>
          <a:bodyPr wrap="square">
            <a:spAutoFit/>
          </a:bodyPr>
          <a:lstStyle/>
          <a:p>
            <a:r>
              <a:rPr lang="en-GB" dirty="0" err="1"/>
              <a:t>Princípio</a:t>
            </a:r>
            <a:r>
              <a:rPr lang="en-GB" dirty="0"/>
              <a:t> da </a:t>
            </a:r>
            <a:r>
              <a:rPr lang="en-GB" dirty="0" err="1"/>
              <a:t>gratuitidade</a:t>
            </a:r>
            <a:r>
              <a:rPr lang="en-GB" dirty="0"/>
              <a:t> - </a:t>
            </a:r>
            <a:r>
              <a:rPr lang="pt-PT" sz="1600" dirty="0"/>
              <a:t>O procedimento administrativo é tendencialmente gratuito, na medida em que leis especiais não imponham o pagamento de taxas por despesas, encargos ou outros custos suportados pela Administração.</a:t>
            </a:r>
          </a:p>
          <a:p>
            <a:endParaRPr lang="pt-PT" sz="1600" dirty="0"/>
          </a:p>
          <a:p>
            <a:r>
              <a:rPr lang="en-GB" dirty="0" err="1"/>
              <a:t>Princípio</a:t>
            </a:r>
            <a:r>
              <a:rPr lang="en-GB" dirty="0"/>
              <a:t> da </a:t>
            </a:r>
            <a:r>
              <a:rPr lang="en-GB" dirty="0" err="1"/>
              <a:t>responsabilidade</a:t>
            </a:r>
            <a:r>
              <a:rPr lang="en-GB" dirty="0"/>
              <a:t> - </a:t>
            </a:r>
            <a:r>
              <a:rPr lang="pt-PT" sz="1600" dirty="0"/>
              <a:t>A Administração Pública responde, nos termos da lei, pelos danos causados no exercício da sua atividade.</a:t>
            </a:r>
          </a:p>
          <a:p>
            <a:endParaRPr lang="pt-PT" dirty="0"/>
          </a:p>
          <a:p>
            <a:r>
              <a:rPr lang="en-GB" dirty="0" err="1"/>
              <a:t>Princípio</a:t>
            </a:r>
            <a:r>
              <a:rPr lang="en-GB" dirty="0"/>
              <a:t> da </a:t>
            </a:r>
            <a:r>
              <a:rPr lang="en-GB" dirty="0" err="1"/>
              <a:t>administração</a:t>
            </a:r>
            <a:r>
              <a:rPr lang="en-GB" dirty="0"/>
              <a:t> </a:t>
            </a:r>
            <a:r>
              <a:rPr lang="en-GB" dirty="0" err="1"/>
              <a:t>aberta</a:t>
            </a:r>
            <a:r>
              <a:rPr lang="en-GB" dirty="0"/>
              <a:t> - </a:t>
            </a:r>
            <a:r>
              <a:rPr lang="pt-PT" sz="1600" dirty="0"/>
              <a:t>Todas as pessoas têm o direito de acesso aos arquivos e registos administrativos, mesmo quando nenhum procedimento que lhes diga diretamente respeito esteja em curso, sem prejuízo do disposto na lei em matérias relativas à segurança interna e externa, à investigação criminal, ao sigilo fiscal e à privacidade das pessoas.</a:t>
            </a:r>
          </a:p>
          <a:p>
            <a:endParaRPr lang="pt-PT" dirty="0"/>
          </a:p>
          <a:p>
            <a:r>
              <a:rPr lang="pt-PT" dirty="0"/>
              <a:t>Princípio da proteção dos dados pessoais - </a:t>
            </a:r>
            <a:r>
              <a:rPr lang="pt-PT" sz="1600" dirty="0"/>
              <a:t>Os particulares têm direito à proteção dos seus dados pessoais e à segurança e integridade dos suportes, sistemas e aplicações utilizados para o efeito, nos termos da lei.</a:t>
            </a:r>
          </a:p>
          <a:p>
            <a:endParaRPr lang="pt-PT" dirty="0"/>
          </a:p>
          <a:p>
            <a:r>
              <a:rPr lang="pt-PT" dirty="0"/>
              <a:t>Princípio da cooperação leal com a União Europeia - </a:t>
            </a:r>
            <a:r>
              <a:rPr lang="pt-PT" sz="1600" dirty="0"/>
              <a:t>Sempre que o direito da União Europeia imponha à Administração Pública a obrigação de prestar informações, apresentar propostas ou de, por alguma outra forma, colaborar com a Administração Pública de outros Estados- -membros, essa obrigação deve ser cumprida no prazo para tal estabelecido.</a:t>
            </a:r>
            <a:endParaRPr lang="en-GB" sz="1600" dirty="0"/>
          </a:p>
        </p:txBody>
      </p:sp>
      <p:sp>
        <p:nvSpPr>
          <p:cNvPr id="3" name="CaixaDeTexto 2">
            <a:extLst>
              <a:ext uri="{FF2B5EF4-FFF2-40B4-BE49-F238E27FC236}">
                <a16:creationId xmlns:a16="http://schemas.microsoft.com/office/drawing/2014/main" id="{F33CBB25-1A11-BBA0-B96F-F675C1CBBBAC}"/>
              </a:ext>
            </a:extLst>
          </p:cNvPr>
          <p:cNvSpPr txBox="1"/>
          <p:nvPr/>
        </p:nvSpPr>
        <p:spPr>
          <a:xfrm>
            <a:off x="375247" y="448899"/>
            <a:ext cx="8082952" cy="707886"/>
          </a:xfrm>
          <a:prstGeom prst="rect">
            <a:avLst/>
          </a:prstGeom>
          <a:noFill/>
        </p:spPr>
        <p:txBody>
          <a:bodyPr wrap="square">
            <a:spAutoFit/>
          </a:bodyPr>
          <a:lstStyle/>
          <a:p>
            <a:r>
              <a:rPr lang="pt-PT" sz="2000" b="1" kern="0" dirty="0">
                <a:solidFill>
                  <a:srgbClr val="1F497D"/>
                </a:solidFill>
                <a:latin typeface="Calibri" panose="020F0502020204030204"/>
              </a:rPr>
              <a:t>Breve explicação sobre procedimento administrativo e procedimento contraordenacional</a:t>
            </a:r>
          </a:p>
        </p:txBody>
      </p:sp>
    </p:spTree>
    <p:extLst>
      <p:ext uri="{BB962C8B-B14F-4D97-AF65-F5344CB8AC3E}">
        <p14:creationId xmlns:p14="http://schemas.microsoft.com/office/powerpoint/2010/main" val="53556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EB27327-A854-43F4-D7E3-A8BFDD20B6A7}"/>
              </a:ext>
            </a:extLst>
          </p:cNvPr>
          <p:cNvSpPr txBox="1"/>
          <p:nvPr/>
        </p:nvSpPr>
        <p:spPr>
          <a:xfrm>
            <a:off x="375247" y="448899"/>
            <a:ext cx="808295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Breve explicação sobre procedimento administrativo e procedimento contraordenacional</a:t>
            </a:r>
          </a:p>
        </p:txBody>
      </p:sp>
      <p:sp>
        <p:nvSpPr>
          <p:cNvPr id="4" name="Rectângulo 1">
            <a:extLst>
              <a:ext uri="{FF2B5EF4-FFF2-40B4-BE49-F238E27FC236}">
                <a16:creationId xmlns:a16="http://schemas.microsoft.com/office/drawing/2014/main" id="{AD8E8428-EC61-4C79-89F6-1D7F4E83FF72}"/>
              </a:ext>
            </a:extLst>
          </p:cNvPr>
          <p:cNvSpPr/>
          <p:nvPr/>
        </p:nvSpPr>
        <p:spPr>
          <a:xfrm>
            <a:off x="467544" y="1440194"/>
            <a:ext cx="2904578" cy="369332"/>
          </a:xfrm>
          <a:prstGeom prst="rect">
            <a:avLst/>
          </a:prstGeom>
        </p:spPr>
        <p:txBody>
          <a:bodyPr wrap="none">
            <a:spAutoFit/>
          </a:bodyPr>
          <a:lstStyle/>
          <a:p>
            <a:r>
              <a:rPr lang="pt-PT" dirty="0"/>
              <a:t>Procedimento administrativo</a:t>
            </a:r>
          </a:p>
        </p:txBody>
      </p:sp>
      <p:sp>
        <p:nvSpPr>
          <p:cNvPr id="5" name="Rectângulo 2">
            <a:extLst>
              <a:ext uri="{FF2B5EF4-FFF2-40B4-BE49-F238E27FC236}">
                <a16:creationId xmlns:a16="http://schemas.microsoft.com/office/drawing/2014/main" id="{6B2BAA9A-CE33-3974-D9D7-00A1B9D99E99}"/>
              </a:ext>
            </a:extLst>
          </p:cNvPr>
          <p:cNvSpPr/>
          <p:nvPr/>
        </p:nvSpPr>
        <p:spPr>
          <a:xfrm>
            <a:off x="1259632" y="1944250"/>
            <a:ext cx="1017523" cy="369332"/>
          </a:xfrm>
          <a:prstGeom prst="rect">
            <a:avLst/>
          </a:prstGeom>
        </p:spPr>
        <p:txBody>
          <a:bodyPr wrap="none">
            <a:spAutoFit/>
          </a:bodyPr>
          <a:lstStyle/>
          <a:p>
            <a:r>
              <a:rPr lang="pt-PT" dirty="0"/>
              <a:t>Iniciativa</a:t>
            </a:r>
          </a:p>
        </p:txBody>
      </p:sp>
      <p:sp>
        <p:nvSpPr>
          <p:cNvPr id="6" name="Rectângulo 3">
            <a:extLst>
              <a:ext uri="{FF2B5EF4-FFF2-40B4-BE49-F238E27FC236}">
                <a16:creationId xmlns:a16="http://schemas.microsoft.com/office/drawing/2014/main" id="{3487F27A-2FD8-491C-5A19-BDA90162CA48}"/>
              </a:ext>
            </a:extLst>
          </p:cNvPr>
          <p:cNvSpPr/>
          <p:nvPr/>
        </p:nvSpPr>
        <p:spPr>
          <a:xfrm>
            <a:off x="1259632" y="2448306"/>
            <a:ext cx="2472087" cy="369332"/>
          </a:xfrm>
          <a:prstGeom prst="rect">
            <a:avLst/>
          </a:prstGeom>
        </p:spPr>
        <p:txBody>
          <a:bodyPr wrap="none">
            <a:spAutoFit/>
          </a:bodyPr>
          <a:lstStyle/>
          <a:p>
            <a:r>
              <a:rPr lang="pt-PT" dirty="0"/>
              <a:t>Língua do procedimento</a:t>
            </a:r>
          </a:p>
        </p:txBody>
      </p:sp>
      <p:sp>
        <p:nvSpPr>
          <p:cNvPr id="7" name="Rectângulo 5">
            <a:extLst>
              <a:ext uri="{FF2B5EF4-FFF2-40B4-BE49-F238E27FC236}">
                <a16:creationId xmlns:a16="http://schemas.microsoft.com/office/drawing/2014/main" id="{5821BCAA-F98B-A345-144E-AD404BBC2AFF}"/>
              </a:ext>
            </a:extLst>
          </p:cNvPr>
          <p:cNvSpPr/>
          <p:nvPr/>
        </p:nvSpPr>
        <p:spPr>
          <a:xfrm>
            <a:off x="1259632" y="3024370"/>
            <a:ext cx="4218719" cy="369332"/>
          </a:xfrm>
          <a:prstGeom prst="rect">
            <a:avLst/>
          </a:prstGeom>
        </p:spPr>
        <p:txBody>
          <a:bodyPr wrap="none">
            <a:spAutoFit/>
          </a:bodyPr>
          <a:lstStyle/>
          <a:p>
            <a:r>
              <a:rPr lang="pt-PT" dirty="0"/>
              <a:t>Responsável pela direção do procedimento</a:t>
            </a:r>
          </a:p>
        </p:txBody>
      </p:sp>
      <p:sp>
        <p:nvSpPr>
          <p:cNvPr id="8" name="Rectângulo 6">
            <a:extLst>
              <a:ext uri="{FF2B5EF4-FFF2-40B4-BE49-F238E27FC236}">
                <a16:creationId xmlns:a16="http://schemas.microsoft.com/office/drawing/2014/main" id="{6E269BE0-AD40-F76C-8DC3-DC1B52DCFF0B}"/>
              </a:ext>
            </a:extLst>
          </p:cNvPr>
          <p:cNvSpPr/>
          <p:nvPr/>
        </p:nvSpPr>
        <p:spPr>
          <a:xfrm>
            <a:off x="1259632" y="3528426"/>
            <a:ext cx="3792064" cy="369332"/>
          </a:xfrm>
          <a:prstGeom prst="rect">
            <a:avLst/>
          </a:prstGeom>
        </p:spPr>
        <p:txBody>
          <a:bodyPr wrap="none">
            <a:spAutoFit/>
          </a:bodyPr>
          <a:lstStyle/>
          <a:p>
            <a:r>
              <a:rPr lang="pt-PT" dirty="0"/>
              <a:t>Princípio da adequação procedimental</a:t>
            </a:r>
          </a:p>
        </p:txBody>
      </p:sp>
      <p:sp>
        <p:nvSpPr>
          <p:cNvPr id="9" name="Rectângulo 7">
            <a:extLst>
              <a:ext uri="{FF2B5EF4-FFF2-40B4-BE49-F238E27FC236}">
                <a16:creationId xmlns:a16="http://schemas.microsoft.com/office/drawing/2014/main" id="{8BA8A642-BBCD-2A24-3AF3-A1FB19326E9F}"/>
              </a:ext>
            </a:extLst>
          </p:cNvPr>
          <p:cNvSpPr/>
          <p:nvPr/>
        </p:nvSpPr>
        <p:spPr>
          <a:xfrm>
            <a:off x="1259632" y="4087454"/>
            <a:ext cx="2420214" cy="369332"/>
          </a:xfrm>
          <a:prstGeom prst="rect">
            <a:avLst/>
          </a:prstGeom>
        </p:spPr>
        <p:txBody>
          <a:bodyPr wrap="none">
            <a:spAutoFit/>
          </a:bodyPr>
          <a:lstStyle/>
          <a:p>
            <a:r>
              <a:rPr lang="pt-PT" dirty="0"/>
              <a:t>Princípio do inquisitório</a:t>
            </a:r>
          </a:p>
        </p:txBody>
      </p:sp>
      <p:sp>
        <p:nvSpPr>
          <p:cNvPr id="10" name="Rectângulo 8">
            <a:extLst>
              <a:ext uri="{FF2B5EF4-FFF2-40B4-BE49-F238E27FC236}">
                <a16:creationId xmlns:a16="http://schemas.microsoft.com/office/drawing/2014/main" id="{C3B65AA2-6977-4586-25F1-4378147CA2AF}"/>
              </a:ext>
            </a:extLst>
          </p:cNvPr>
          <p:cNvSpPr/>
          <p:nvPr/>
        </p:nvSpPr>
        <p:spPr>
          <a:xfrm>
            <a:off x="1307394" y="4680554"/>
            <a:ext cx="2066400" cy="369332"/>
          </a:xfrm>
          <a:prstGeom prst="rect">
            <a:avLst/>
          </a:prstGeom>
        </p:spPr>
        <p:txBody>
          <a:bodyPr wrap="none">
            <a:spAutoFit/>
          </a:bodyPr>
          <a:lstStyle/>
          <a:p>
            <a:r>
              <a:rPr lang="pt-PT" dirty="0"/>
              <a:t>Dever de celeridade</a:t>
            </a:r>
          </a:p>
        </p:txBody>
      </p:sp>
      <p:sp>
        <p:nvSpPr>
          <p:cNvPr id="11" name="Rectângulo 9">
            <a:extLst>
              <a:ext uri="{FF2B5EF4-FFF2-40B4-BE49-F238E27FC236}">
                <a16:creationId xmlns:a16="http://schemas.microsoft.com/office/drawing/2014/main" id="{8C68FE21-869E-697F-29EC-4E709A5DC343}"/>
              </a:ext>
            </a:extLst>
          </p:cNvPr>
          <p:cNvSpPr/>
          <p:nvPr/>
        </p:nvSpPr>
        <p:spPr>
          <a:xfrm>
            <a:off x="1307394" y="5256618"/>
            <a:ext cx="3600409" cy="369332"/>
          </a:xfrm>
          <a:prstGeom prst="rect">
            <a:avLst/>
          </a:prstGeom>
        </p:spPr>
        <p:txBody>
          <a:bodyPr wrap="none">
            <a:spAutoFit/>
          </a:bodyPr>
          <a:lstStyle/>
          <a:p>
            <a:r>
              <a:rPr lang="pt-PT" dirty="0"/>
              <a:t>Cooperação e boa-fé procedimental</a:t>
            </a:r>
          </a:p>
        </p:txBody>
      </p:sp>
      <p:sp>
        <p:nvSpPr>
          <p:cNvPr id="12" name="Rectângulo 10">
            <a:extLst>
              <a:ext uri="{FF2B5EF4-FFF2-40B4-BE49-F238E27FC236}">
                <a16:creationId xmlns:a16="http://schemas.microsoft.com/office/drawing/2014/main" id="{F8E85915-080B-AD66-9477-7123BEB67BBD}"/>
              </a:ext>
            </a:extLst>
          </p:cNvPr>
          <p:cNvSpPr/>
          <p:nvPr/>
        </p:nvSpPr>
        <p:spPr>
          <a:xfrm>
            <a:off x="1311442" y="5904690"/>
            <a:ext cx="3094309" cy="369332"/>
          </a:xfrm>
          <a:prstGeom prst="rect">
            <a:avLst/>
          </a:prstGeom>
        </p:spPr>
        <p:txBody>
          <a:bodyPr wrap="none">
            <a:spAutoFit/>
          </a:bodyPr>
          <a:lstStyle/>
          <a:p>
            <a:r>
              <a:rPr lang="pt-PT" dirty="0"/>
              <a:t>Utilização de meios eletrónicos</a:t>
            </a:r>
          </a:p>
        </p:txBody>
      </p:sp>
    </p:spTree>
    <p:extLst>
      <p:ext uri="{BB962C8B-B14F-4D97-AF65-F5344CB8AC3E}">
        <p14:creationId xmlns:p14="http://schemas.microsoft.com/office/powerpoint/2010/main" val="25285417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6F15FF1-C618-75CE-885B-8F00D10C3574}"/>
              </a:ext>
            </a:extLst>
          </p:cNvPr>
          <p:cNvGraphicFramePr/>
          <p:nvPr>
            <p:extLst>
              <p:ext uri="{D42A27DB-BD31-4B8C-83A1-F6EECF244321}">
                <p14:modId xmlns:p14="http://schemas.microsoft.com/office/powerpoint/2010/main" val="2297259684"/>
              </p:ext>
            </p:extLst>
          </p:nvPr>
        </p:nvGraphicFramePr>
        <p:xfrm>
          <a:off x="968967" y="219058"/>
          <a:ext cx="7344816"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aixaDeTexto 2">
            <a:extLst>
              <a:ext uri="{FF2B5EF4-FFF2-40B4-BE49-F238E27FC236}">
                <a16:creationId xmlns:a16="http://schemas.microsoft.com/office/drawing/2014/main" id="{9EC01B7C-1D92-A895-2856-7193D31F84D5}"/>
              </a:ext>
            </a:extLst>
          </p:cNvPr>
          <p:cNvSpPr txBox="1"/>
          <p:nvPr/>
        </p:nvSpPr>
        <p:spPr>
          <a:xfrm>
            <a:off x="536919" y="1299178"/>
            <a:ext cx="3096344" cy="369332"/>
          </a:xfrm>
          <a:prstGeom prst="rect">
            <a:avLst/>
          </a:prstGeom>
          <a:noFill/>
        </p:spPr>
        <p:txBody>
          <a:bodyPr wrap="square" rtlCol="0">
            <a:spAutoFit/>
          </a:bodyPr>
          <a:lstStyle/>
          <a:p>
            <a:r>
              <a:rPr lang="pt-PT" dirty="0"/>
              <a:t>Procedimento Administrativo </a:t>
            </a:r>
            <a:endParaRPr lang="en-GB" dirty="0"/>
          </a:p>
        </p:txBody>
      </p:sp>
      <p:sp>
        <p:nvSpPr>
          <p:cNvPr id="4" name="CaixaDeTexto 3">
            <a:extLst>
              <a:ext uri="{FF2B5EF4-FFF2-40B4-BE49-F238E27FC236}">
                <a16:creationId xmlns:a16="http://schemas.microsoft.com/office/drawing/2014/main" id="{E321D87E-0AB7-2850-3B50-399698FB1F1E}"/>
              </a:ext>
            </a:extLst>
          </p:cNvPr>
          <p:cNvSpPr txBox="1"/>
          <p:nvPr/>
        </p:nvSpPr>
        <p:spPr>
          <a:xfrm>
            <a:off x="608927" y="3099378"/>
            <a:ext cx="7920880" cy="4247317"/>
          </a:xfrm>
          <a:prstGeom prst="rect">
            <a:avLst/>
          </a:prstGeom>
          <a:noFill/>
        </p:spPr>
        <p:txBody>
          <a:bodyPr wrap="square" rtlCol="0">
            <a:spAutoFit/>
          </a:bodyPr>
          <a:lstStyle/>
          <a:p>
            <a:r>
              <a:rPr lang="pt-PT" dirty="0"/>
              <a:t>Importante no procedimento administrativo </a:t>
            </a:r>
          </a:p>
          <a:p>
            <a:pPr marL="285750" indent="-285750">
              <a:buFont typeface="Arial" panose="020B0604020202020204" pitchFamily="34" charset="0"/>
              <a:buChar char="•"/>
            </a:pPr>
            <a:r>
              <a:rPr lang="pt-PT" dirty="0"/>
              <a:t>Notificações </a:t>
            </a:r>
          </a:p>
          <a:p>
            <a:pPr marL="285750" indent="-285750">
              <a:buFont typeface="Arial" panose="020B0604020202020204" pitchFamily="34" charset="0"/>
              <a:buChar char="•"/>
            </a:pPr>
            <a:r>
              <a:rPr lang="pt-PT" dirty="0"/>
              <a:t>Contagem dos Prazos </a:t>
            </a:r>
          </a:p>
          <a:p>
            <a:pPr marL="285750" indent="-285750">
              <a:buFont typeface="Arial" panose="020B0604020202020204" pitchFamily="34" charset="0"/>
              <a:buChar char="•"/>
            </a:pPr>
            <a:r>
              <a:rPr lang="pt-PT" dirty="0"/>
              <a:t>Fundamentação do ato administrativo</a:t>
            </a:r>
          </a:p>
          <a:p>
            <a:endParaRPr lang="pt-PT" dirty="0"/>
          </a:p>
          <a:p>
            <a:endParaRPr lang="pt-PT" dirty="0"/>
          </a:p>
          <a:p>
            <a:r>
              <a:rPr lang="pt-PT" dirty="0"/>
              <a:t>Formas de impugnação do ato administrativo:</a:t>
            </a:r>
          </a:p>
          <a:p>
            <a:pPr marL="285750" indent="-285750">
              <a:buFont typeface="Arial" panose="020B0604020202020204" pitchFamily="34" charset="0"/>
              <a:buChar char="•"/>
            </a:pPr>
            <a:r>
              <a:rPr lang="pt-PT" dirty="0"/>
              <a:t>Reclamação</a:t>
            </a:r>
          </a:p>
          <a:p>
            <a:pPr marL="285750" indent="-285750">
              <a:buFont typeface="Arial" panose="020B0604020202020204" pitchFamily="34" charset="0"/>
              <a:buChar char="•"/>
            </a:pPr>
            <a:r>
              <a:rPr lang="pt-PT" dirty="0"/>
              <a:t>Recursos administrativos – necessário, facultativo ou especiais (para quem exerce a supervisão ou tutela)</a:t>
            </a:r>
          </a:p>
          <a:p>
            <a:pPr marL="285750" indent="-285750">
              <a:buFont typeface="Arial" panose="020B0604020202020204" pitchFamily="34" charset="0"/>
              <a:buChar char="•"/>
            </a:pPr>
            <a:r>
              <a:rPr lang="pt-PT" dirty="0"/>
              <a:t>Recurso contencioso </a:t>
            </a:r>
          </a:p>
          <a:p>
            <a:endParaRPr lang="pt-PT" dirty="0"/>
          </a:p>
          <a:p>
            <a:endParaRPr lang="pt-PT" dirty="0"/>
          </a:p>
          <a:p>
            <a:endParaRPr lang="pt-PT" dirty="0"/>
          </a:p>
          <a:p>
            <a:endParaRPr lang="en-GB" dirty="0"/>
          </a:p>
        </p:txBody>
      </p:sp>
      <p:sp>
        <p:nvSpPr>
          <p:cNvPr id="5" name="CaixaDeTexto 4">
            <a:extLst>
              <a:ext uri="{FF2B5EF4-FFF2-40B4-BE49-F238E27FC236}">
                <a16:creationId xmlns:a16="http://schemas.microsoft.com/office/drawing/2014/main" id="{AE24F4A5-E941-F9F1-B9DC-77C71E782083}"/>
              </a:ext>
            </a:extLst>
          </p:cNvPr>
          <p:cNvSpPr txBox="1"/>
          <p:nvPr/>
        </p:nvSpPr>
        <p:spPr>
          <a:xfrm>
            <a:off x="375247" y="448899"/>
            <a:ext cx="808295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Breve explicação sobre procedimento administrativo e procedimento contraordenacional</a:t>
            </a:r>
          </a:p>
        </p:txBody>
      </p:sp>
    </p:spTree>
    <p:extLst>
      <p:ext uri="{BB962C8B-B14F-4D97-AF65-F5344CB8AC3E}">
        <p14:creationId xmlns:p14="http://schemas.microsoft.com/office/powerpoint/2010/main" val="89229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ângulo 6"/>
          <p:cNvSpPr/>
          <p:nvPr/>
        </p:nvSpPr>
        <p:spPr>
          <a:xfrm>
            <a:off x="759608" y="1740333"/>
            <a:ext cx="7531240" cy="2677656"/>
          </a:xfrm>
          <a:prstGeom prst="rect">
            <a:avLst/>
          </a:prstGeom>
        </p:spPr>
        <p:txBody>
          <a:bodyPr wrap="square">
            <a:spAutoFit/>
          </a:bodyPr>
          <a:lstStyle/>
          <a:p>
            <a:r>
              <a:rPr lang="pt-PT" sz="2800" dirty="0">
                <a:solidFill>
                  <a:srgbClr val="022344"/>
                </a:solidFill>
                <a:latin typeface="Georgia" panose="02040502050405020303" pitchFamily="18" charset="0"/>
                <a:ea typeface="+mj-ea"/>
                <a:cs typeface="+mj-cs"/>
              </a:rPr>
              <a:t>Continuação da análise das entidades reguladoras em Portugal</a:t>
            </a:r>
          </a:p>
          <a:p>
            <a:endParaRPr lang="pt-PT" sz="2800" dirty="0">
              <a:solidFill>
                <a:srgbClr val="022344"/>
              </a:solidFill>
              <a:latin typeface="Georgia" panose="02040502050405020303" pitchFamily="18" charset="0"/>
              <a:ea typeface="+mj-ea"/>
              <a:cs typeface="+mj-cs"/>
            </a:endParaRPr>
          </a:p>
          <a:p>
            <a:r>
              <a:rPr lang="pt-PT" sz="2800" dirty="0">
                <a:solidFill>
                  <a:srgbClr val="022344"/>
                </a:solidFill>
                <a:latin typeface="Georgia" panose="02040502050405020303" pitchFamily="18" charset="0"/>
                <a:ea typeface="+mj-ea"/>
                <a:cs typeface="+mj-cs"/>
              </a:rPr>
              <a:t>Breve explicação sobre o procedimento administrativo e contraordenacional</a:t>
            </a:r>
          </a:p>
          <a:p>
            <a:endParaRPr lang="pt-PT" sz="2800" dirty="0">
              <a:solidFill>
                <a:srgbClr val="022344"/>
              </a:solidFill>
              <a:latin typeface="Georgia" panose="02040502050405020303" pitchFamily="18" charset="0"/>
              <a:ea typeface="+mj-ea"/>
              <a:cs typeface="+mj-cs"/>
            </a:endParaRPr>
          </a:p>
        </p:txBody>
      </p:sp>
    </p:spTree>
    <p:extLst>
      <p:ext uri="{BB962C8B-B14F-4D97-AF65-F5344CB8AC3E}">
        <p14:creationId xmlns:p14="http://schemas.microsoft.com/office/powerpoint/2010/main" val="3757030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1">
            <a:extLst>
              <a:ext uri="{FF2B5EF4-FFF2-40B4-BE49-F238E27FC236}">
                <a16:creationId xmlns:a16="http://schemas.microsoft.com/office/drawing/2014/main" id="{8F4EDD3B-6A51-D24A-2A94-0EA5839ECB41}"/>
              </a:ext>
            </a:extLst>
          </p:cNvPr>
          <p:cNvSpPr/>
          <p:nvPr/>
        </p:nvSpPr>
        <p:spPr>
          <a:xfrm>
            <a:off x="395536" y="1482964"/>
            <a:ext cx="8064896" cy="1200329"/>
          </a:xfrm>
          <a:prstGeom prst="rect">
            <a:avLst/>
          </a:prstGeom>
        </p:spPr>
        <p:txBody>
          <a:bodyPr wrap="square">
            <a:spAutoFit/>
          </a:bodyPr>
          <a:lstStyle/>
          <a:p>
            <a:r>
              <a:rPr lang="en-GB" dirty="0"/>
              <a:t>Regime Geral das Contraordenações – </a:t>
            </a:r>
            <a:r>
              <a:rPr lang="en-GB" dirty="0" err="1"/>
              <a:t>aprovado</a:t>
            </a:r>
            <a:r>
              <a:rPr lang="en-GB" dirty="0"/>
              <a:t> </a:t>
            </a:r>
            <a:r>
              <a:rPr lang="en-GB" dirty="0" err="1"/>
              <a:t>pelo</a:t>
            </a:r>
            <a:r>
              <a:rPr lang="en-GB" dirty="0"/>
              <a:t> </a:t>
            </a:r>
            <a:r>
              <a:rPr lang="pt-PT" dirty="0"/>
              <a:t>DL n.º 433/82, de 27/10 e alterado pelos DL n.º 356/89, de 17/10</a:t>
            </a:r>
            <a:r>
              <a:rPr lang="en-GB" dirty="0"/>
              <a:t>, </a:t>
            </a:r>
            <a:r>
              <a:rPr lang="pt-PT" dirty="0"/>
              <a:t>DL n.º 244/95, de 14/09, DL n.º 323/2001, de 17/12 e Lei n.º 109/2001, de 24/12</a:t>
            </a:r>
            <a:endParaRPr lang="en-GB" dirty="0"/>
          </a:p>
          <a:p>
            <a:endParaRPr lang="pt-PT" dirty="0"/>
          </a:p>
        </p:txBody>
      </p:sp>
      <p:sp>
        <p:nvSpPr>
          <p:cNvPr id="3" name="Rectângulo 2">
            <a:extLst>
              <a:ext uri="{FF2B5EF4-FFF2-40B4-BE49-F238E27FC236}">
                <a16:creationId xmlns:a16="http://schemas.microsoft.com/office/drawing/2014/main" id="{6EBCDCDD-6E30-9E3A-A4DB-29E04B71A90B}"/>
              </a:ext>
            </a:extLst>
          </p:cNvPr>
          <p:cNvSpPr/>
          <p:nvPr/>
        </p:nvSpPr>
        <p:spPr>
          <a:xfrm>
            <a:off x="611560" y="3122920"/>
            <a:ext cx="7560840" cy="3139321"/>
          </a:xfrm>
          <a:prstGeom prst="rect">
            <a:avLst/>
          </a:prstGeom>
        </p:spPr>
        <p:txBody>
          <a:bodyPr wrap="square">
            <a:spAutoFit/>
          </a:bodyPr>
          <a:lstStyle/>
          <a:p>
            <a:r>
              <a:rPr lang="pt-PT" dirty="0"/>
              <a:t>Constitui contraordenação todo o facto ilícito e censurável que preencha um tipo legal no qual se comine uma coima.</a:t>
            </a:r>
          </a:p>
          <a:p>
            <a:endParaRPr lang="pt-PT" dirty="0"/>
          </a:p>
          <a:p>
            <a:r>
              <a:rPr lang="pt-PT" dirty="0"/>
              <a:t>Facto tem de ser:</a:t>
            </a:r>
          </a:p>
          <a:p>
            <a:r>
              <a:rPr lang="pt-PT" i="1" dirty="0"/>
              <a:t>Ilícito</a:t>
            </a:r>
            <a:r>
              <a:rPr lang="pt-PT" dirty="0"/>
              <a:t> – ato que não é permitido por lei </a:t>
            </a:r>
          </a:p>
          <a:p>
            <a:r>
              <a:rPr lang="pt-PT" i="1" dirty="0"/>
              <a:t>Típico</a:t>
            </a:r>
            <a:r>
              <a:rPr lang="pt-PT" dirty="0"/>
              <a:t> – conduta abstrata do agente que produz um determinado resultado punido por lei</a:t>
            </a:r>
          </a:p>
          <a:p>
            <a:r>
              <a:rPr lang="pt-PT" i="1" dirty="0"/>
              <a:t>Culposo</a:t>
            </a:r>
            <a:r>
              <a:rPr lang="pt-PT" dirty="0"/>
              <a:t> – ação concreta do agente que produz um determinado resultado, que o agente previu ou se conformou </a:t>
            </a:r>
          </a:p>
          <a:p>
            <a:r>
              <a:rPr lang="pt-PT" i="1" dirty="0"/>
              <a:t>Punível com coima</a:t>
            </a:r>
            <a:r>
              <a:rPr lang="pt-PT" dirty="0"/>
              <a:t>- a sanção é pecuniária e não pode ser convertida em privação de liberdade </a:t>
            </a:r>
          </a:p>
        </p:txBody>
      </p:sp>
      <p:sp>
        <p:nvSpPr>
          <p:cNvPr id="4" name="CaixaDeTexto 3">
            <a:extLst>
              <a:ext uri="{FF2B5EF4-FFF2-40B4-BE49-F238E27FC236}">
                <a16:creationId xmlns:a16="http://schemas.microsoft.com/office/drawing/2014/main" id="{227C96A3-3085-ACA9-B4B7-C96C4BC2BF50}"/>
              </a:ext>
            </a:extLst>
          </p:cNvPr>
          <p:cNvSpPr txBox="1"/>
          <p:nvPr/>
        </p:nvSpPr>
        <p:spPr>
          <a:xfrm>
            <a:off x="375247" y="448899"/>
            <a:ext cx="808295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Breve explicação sobre procedimento administrativo e procedimento contraordenacional</a:t>
            </a:r>
          </a:p>
        </p:txBody>
      </p:sp>
    </p:spTree>
    <p:extLst>
      <p:ext uri="{BB962C8B-B14F-4D97-AF65-F5344CB8AC3E}">
        <p14:creationId xmlns:p14="http://schemas.microsoft.com/office/powerpoint/2010/main" val="2436436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ângulo 1">
            <a:extLst>
              <a:ext uri="{FF2B5EF4-FFF2-40B4-BE49-F238E27FC236}">
                <a16:creationId xmlns:a16="http://schemas.microsoft.com/office/drawing/2014/main" id="{454616BD-1FB7-70E6-B5EC-F24D4706AC14}"/>
              </a:ext>
            </a:extLst>
          </p:cNvPr>
          <p:cNvSpPr/>
          <p:nvPr/>
        </p:nvSpPr>
        <p:spPr>
          <a:xfrm>
            <a:off x="599937" y="1750386"/>
            <a:ext cx="7819280" cy="646331"/>
          </a:xfrm>
          <a:prstGeom prst="rect">
            <a:avLst/>
          </a:prstGeom>
        </p:spPr>
        <p:txBody>
          <a:bodyPr wrap="square">
            <a:spAutoFit/>
          </a:bodyPr>
          <a:lstStyle/>
          <a:p>
            <a:r>
              <a:rPr lang="en-GB" dirty="0">
                <a:solidFill>
                  <a:prstClr val="black"/>
                </a:solidFill>
              </a:rPr>
              <a:t>Regime Geral das Contraordenações – </a:t>
            </a:r>
            <a:r>
              <a:rPr lang="pt-PT" dirty="0">
                <a:solidFill>
                  <a:prstClr val="black"/>
                </a:solidFill>
              </a:rPr>
              <a:t>procedimento</a:t>
            </a:r>
            <a:r>
              <a:rPr lang="en-GB" dirty="0">
                <a:solidFill>
                  <a:prstClr val="black"/>
                </a:solidFill>
              </a:rPr>
              <a:t> </a:t>
            </a:r>
          </a:p>
          <a:p>
            <a:endParaRPr lang="pt-PT" dirty="0">
              <a:solidFill>
                <a:prstClr val="black"/>
              </a:solidFill>
            </a:endParaRPr>
          </a:p>
        </p:txBody>
      </p:sp>
      <p:graphicFrame>
        <p:nvGraphicFramePr>
          <p:cNvPr id="4" name="Diagrama 3">
            <a:extLst>
              <a:ext uri="{FF2B5EF4-FFF2-40B4-BE49-F238E27FC236}">
                <a16:creationId xmlns:a16="http://schemas.microsoft.com/office/drawing/2014/main" id="{E23027B5-A769-1EC5-5A82-E625D653BDAB}"/>
              </a:ext>
            </a:extLst>
          </p:cNvPr>
          <p:cNvGraphicFramePr/>
          <p:nvPr>
            <p:extLst>
              <p:ext uri="{D42A27DB-BD31-4B8C-83A1-F6EECF244321}">
                <p14:modId xmlns:p14="http://schemas.microsoft.com/office/powerpoint/2010/main" val="604263957"/>
              </p:ext>
            </p:extLst>
          </p:nvPr>
        </p:nvGraphicFramePr>
        <p:xfrm>
          <a:off x="204401" y="2396716"/>
          <a:ext cx="8749818" cy="158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B734BE77-1718-EF66-0CC5-6A7B608655F1}"/>
              </a:ext>
            </a:extLst>
          </p:cNvPr>
          <p:cNvGraphicFramePr/>
          <p:nvPr>
            <p:extLst>
              <p:ext uri="{D42A27DB-BD31-4B8C-83A1-F6EECF244321}">
                <p14:modId xmlns:p14="http://schemas.microsoft.com/office/powerpoint/2010/main" val="1789266912"/>
              </p:ext>
            </p:extLst>
          </p:nvPr>
        </p:nvGraphicFramePr>
        <p:xfrm>
          <a:off x="1728401" y="2742721"/>
          <a:ext cx="5910346" cy="35670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CaixaDeTexto 5">
            <a:extLst>
              <a:ext uri="{FF2B5EF4-FFF2-40B4-BE49-F238E27FC236}">
                <a16:creationId xmlns:a16="http://schemas.microsoft.com/office/drawing/2014/main" id="{54BD3BE7-552C-198A-8BAA-25AFAF28EBDE}"/>
              </a:ext>
            </a:extLst>
          </p:cNvPr>
          <p:cNvSpPr txBox="1"/>
          <p:nvPr/>
        </p:nvSpPr>
        <p:spPr>
          <a:xfrm>
            <a:off x="375247" y="448899"/>
            <a:ext cx="8082952"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Breve explicação sobre procedimento administrativo e procedimento contraordenacional</a:t>
            </a:r>
          </a:p>
        </p:txBody>
      </p:sp>
    </p:spTree>
    <p:extLst>
      <p:ext uri="{BB962C8B-B14F-4D97-AF65-F5344CB8AC3E}">
        <p14:creationId xmlns:p14="http://schemas.microsoft.com/office/powerpoint/2010/main" val="1779600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28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EF809C8-592E-43C7-A7E7-456A8030E389}"/>
            </a:ext>
          </a:extLst>
        </p:cNvPr>
        <p:cNvGrpSpPr/>
        <p:nvPr/>
      </p:nvGrpSpPr>
      <p:grpSpPr>
        <a:xfrm>
          <a:off x="0" y="0"/>
          <a:ext cx="0" cy="0"/>
          <a:chOff x="0" y="0"/>
          <a:chExt cx="0" cy="0"/>
        </a:xfrm>
      </p:grpSpPr>
      <p:pic>
        <p:nvPicPr>
          <p:cNvPr id="5" name="Imagem 4">
            <a:extLst>
              <a:ext uri="{FF2B5EF4-FFF2-40B4-BE49-F238E27FC236}">
                <a16:creationId xmlns:a16="http://schemas.microsoft.com/office/drawing/2014/main" id="{01F8DC1A-68E7-8516-CFB0-1B2C34634417}"/>
              </a:ext>
            </a:extLst>
          </p:cNvPr>
          <p:cNvPicPr>
            <a:picLocks noChangeAspect="1"/>
          </p:cNvPicPr>
          <p:nvPr/>
        </p:nvPicPr>
        <p:blipFill>
          <a:blip r:embed="rId3"/>
          <a:stretch>
            <a:fillRect/>
          </a:stretch>
        </p:blipFill>
        <p:spPr>
          <a:xfrm>
            <a:off x="215055" y="232184"/>
            <a:ext cx="2457989" cy="2326243"/>
          </a:xfrm>
          <a:prstGeom prst="rect">
            <a:avLst/>
          </a:prstGeom>
        </p:spPr>
      </p:pic>
      <p:sp>
        <p:nvSpPr>
          <p:cNvPr id="6" name="CaixaDeTexto 5">
            <a:extLst>
              <a:ext uri="{FF2B5EF4-FFF2-40B4-BE49-F238E27FC236}">
                <a16:creationId xmlns:a16="http://schemas.microsoft.com/office/drawing/2014/main" id="{69E37464-A71E-0588-2E18-2823EAF0C323}"/>
              </a:ext>
            </a:extLst>
          </p:cNvPr>
          <p:cNvSpPr txBox="1"/>
          <p:nvPr/>
        </p:nvSpPr>
        <p:spPr>
          <a:xfrm>
            <a:off x="2624093" y="240205"/>
            <a:ext cx="6343444" cy="523220"/>
          </a:xfrm>
          <a:prstGeom prst="rect">
            <a:avLst/>
          </a:prstGeom>
          <a:noFill/>
        </p:spPr>
        <p:txBody>
          <a:bodyPr wrap="square" rtlCol="0">
            <a:spAutoFit/>
          </a:bodyPr>
          <a:lstStyle/>
          <a:p>
            <a:pPr algn="just"/>
            <a:r>
              <a:rPr lang="pt-PT" sz="1400" b="1" dirty="0"/>
              <a:t>Agencias reguladoras </a:t>
            </a:r>
            <a:r>
              <a:rPr lang="pt-PT" sz="1400" dirty="0"/>
              <a:t>são o resultado da tensão entre as exigências funcionais do capitalismo regulador e a necessidade dos políticos de controlarem as políticas.</a:t>
            </a:r>
          </a:p>
        </p:txBody>
      </p:sp>
      <p:sp>
        <p:nvSpPr>
          <p:cNvPr id="8" name="CaixaDeTexto 7">
            <a:extLst>
              <a:ext uri="{FF2B5EF4-FFF2-40B4-BE49-F238E27FC236}">
                <a16:creationId xmlns:a16="http://schemas.microsoft.com/office/drawing/2014/main" id="{A2BAAF89-622A-339F-D406-62BC24FB6E8C}"/>
              </a:ext>
            </a:extLst>
          </p:cNvPr>
          <p:cNvSpPr txBox="1"/>
          <p:nvPr/>
        </p:nvSpPr>
        <p:spPr>
          <a:xfrm>
            <a:off x="2624093" y="699037"/>
            <a:ext cx="6343444" cy="954107"/>
          </a:xfrm>
          <a:prstGeom prst="rect">
            <a:avLst/>
          </a:prstGeom>
          <a:noFill/>
        </p:spPr>
        <p:txBody>
          <a:bodyPr wrap="square">
            <a:spAutoFit/>
          </a:bodyPr>
          <a:lstStyle/>
          <a:p>
            <a:pPr algn="just"/>
            <a:r>
              <a:rPr lang="pt-PT" sz="1400" dirty="0"/>
              <a:t>A independência formal das entidades reguladoras tende  a aumentar devido a pressões externas e à necessidade dos governos em projetar um compromisso credível, mas os dirigentes só concedem tanta independência quanto a que consideram adequada para satisfazer essas exigências (externas) (de mudança).</a:t>
            </a:r>
          </a:p>
        </p:txBody>
      </p:sp>
      <p:sp>
        <p:nvSpPr>
          <p:cNvPr id="10" name="CaixaDeTexto 9">
            <a:extLst>
              <a:ext uri="{FF2B5EF4-FFF2-40B4-BE49-F238E27FC236}">
                <a16:creationId xmlns:a16="http://schemas.microsoft.com/office/drawing/2014/main" id="{65C99685-E29A-5EBA-EF3B-330150543DBB}"/>
              </a:ext>
            </a:extLst>
          </p:cNvPr>
          <p:cNvSpPr txBox="1"/>
          <p:nvPr/>
        </p:nvSpPr>
        <p:spPr>
          <a:xfrm>
            <a:off x="215055" y="2534843"/>
            <a:ext cx="3844959" cy="3816429"/>
          </a:xfrm>
          <a:prstGeom prst="rect">
            <a:avLst/>
          </a:prstGeom>
          <a:noFill/>
        </p:spPr>
        <p:txBody>
          <a:bodyPr wrap="square">
            <a:spAutoFit/>
          </a:bodyPr>
          <a:lstStyle/>
          <a:p>
            <a:r>
              <a:rPr lang="pt-PT" sz="1400" b="1" dirty="0"/>
              <a:t>ENQUADRAMENTO TEÓRICO</a:t>
            </a:r>
          </a:p>
          <a:p>
            <a:pPr algn="just"/>
            <a:r>
              <a:rPr lang="pt-PT" sz="1200" b="1" i="0" dirty="0">
                <a:solidFill>
                  <a:srgbClr val="001D35"/>
                </a:solidFill>
                <a:effectLst/>
                <a:latin typeface="Google Sans"/>
              </a:rPr>
              <a:t>Isomorfismo coercivo </a:t>
            </a:r>
            <a:r>
              <a:rPr lang="pt-PT" sz="1200" b="0" i="0" dirty="0">
                <a:solidFill>
                  <a:srgbClr val="001D35"/>
                </a:solidFill>
                <a:effectLst/>
                <a:latin typeface="Google Sans"/>
              </a:rPr>
              <a:t>- mecanismo de pressão – pressão </a:t>
            </a:r>
            <a:r>
              <a:rPr lang="pt-PT" sz="1200" b="0" i="1" dirty="0">
                <a:solidFill>
                  <a:srgbClr val="001D35"/>
                </a:solidFill>
                <a:effectLst/>
                <a:latin typeface="Google Sans"/>
              </a:rPr>
              <a:t>top-</a:t>
            </a:r>
            <a:r>
              <a:rPr lang="pt-PT" sz="1200" b="0" i="1" dirty="0" err="1">
                <a:solidFill>
                  <a:srgbClr val="001D35"/>
                </a:solidFill>
                <a:effectLst/>
                <a:latin typeface="Google Sans"/>
              </a:rPr>
              <a:t>down</a:t>
            </a:r>
            <a:r>
              <a:rPr lang="pt-PT" sz="1200" b="0" i="0" dirty="0">
                <a:solidFill>
                  <a:srgbClr val="001D35"/>
                </a:solidFill>
                <a:effectLst/>
                <a:latin typeface="Google Sans"/>
              </a:rPr>
              <a:t> na criação das </a:t>
            </a:r>
            <a:r>
              <a:rPr lang="pt-PT" sz="1200" b="0" i="1" dirty="0">
                <a:solidFill>
                  <a:srgbClr val="001D35"/>
                </a:solidFill>
                <a:effectLst/>
                <a:latin typeface="Google Sans"/>
              </a:rPr>
              <a:t>IRA</a:t>
            </a:r>
          </a:p>
          <a:p>
            <a:pPr algn="just"/>
            <a:r>
              <a:rPr lang="pt-PT" sz="1200" b="1" dirty="0">
                <a:solidFill>
                  <a:srgbClr val="001D35"/>
                </a:solidFill>
                <a:latin typeface="Google Sans"/>
              </a:rPr>
              <a:t>Compromisso credível </a:t>
            </a:r>
            <a:r>
              <a:rPr lang="pt-PT" sz="1200" dirty="0">
                <a:solidFill>
                  <a:srgbClr val="001D35"/>
                </a:solidFill>
                <a:latin typeface="Google Sans"/>
              </a:rPr>
              <a:t>– deficit de credibilidade dos governos; mudança de politicas por pressão eleitoral ou da opinião publica. As </a:t>
            </a:r>
            <a:r>
              <a:rPr lang="pt-PT" sz="1200" i="1" dirty="0">
                <a:solidFill>
                  <a:srgbClr val="001D35"/>
                </a:solidFill>
                <a:latin typeface="Google Sans"/>
              </a:rPr>
              <a:t>IRA</a:t>
            </a:r>
            <a:r>
              <a:rPr lang="pt-PT" sz="1200" dirty="0">
                <a:solidFill>
                  <a:srgbClr val="001D35"/>
                </a:solidFill>
                <a:latin typeface="Google Sans"/>
              </a:rPr>
              <a:t> contribuem para a credibilidade da escolha publica</a:t>
            </a:r>
          </a:p>
          <a:p>
            <a:pPr algn="just"/>
            <a:r>
              <a:rPr lang="pt-PT" sz="1200" b="1" dirty="0">
                <a:solidFill>
                  <a:srgbClr val="001D35"/>
                </a:solidFill>
                <a:latin typeface="Google Sans"/>
              </a:rPr>
              <a:t>Emulação (imitação)</a:t>
            </a:r>
            <a:r>
              <a:rPr lang="pt-PT" sz="1200" dirty="0">
                <a:solidFill>
                  <a:srgbClr val="001D35"/>
                </a:solidFill>
                <a:latin typeface="Google Sans"/>
              </a:rPr>
              <a:t> – processo de replicar um modelo que funcionou noutros Estados ou noutros setores, partindo-se do principio de que o que funciona num sitio poderá funcionar noutros ou a sua aplicação tem uma conotação simbólica de legitimar as ações dos governantes</a:t>
            </a:r>
          </a:p>
          <a:p>
            <a:pPr algn="just"/>
            <a:r>
              <a:rPr lang="pt-PT" sz="1200" b="1" dirty="0">
                <a:solidFill>
                  <a:srgbClr val="001D35"/>
                </a:solidFill>
                <a:latin typeface="Google Sans"/>
              </a:rPr>
              <a:t>Incerteza politica </a:t>
            </a:r>
            <a:r>
              <a:rPr lang="pt-PT" sz="1200" dirty="0">
                <a:solidFill>
                  <a:srgbClr val="001D35"/>
                </a:solidFill>
                <a:latin typeface="Google Sans"/>
              </a:rPr>
              <a:t>– delegação de poder para as </a:t>
            </a:r>
            <a:r>
              <a:rPr lang="pt-PT" sz="1200" i="1" dirty="0">
                <a:solidFill>
                  <a:srgbClr val="001D35"/>
                </a:solidFill>
                <a:latin typeface="Google Sans"/>
              </a:rPr>
              <a:t>IRA </a:t>
            </a:r>
            <a:r>
              <a:rPr lang="pt-PT" sz="1200" dirty="0">
                <a:solidFill>
                  <a:srgbClr val="001D35"/>
                </a:solidFill>
                <a:latin typeface="Google Sans"/>
              </a:rPr>
              <a:t>pode mitigar as mudanças em caso de mudança de poder politico</a:t>
            </a:r>
          </a:p>
          <a:p>
            <a:pPr algn="just"/>
            <a:r>
              <a:rPr lang="pt-PT" sz="1200" b="1" dirty="0">
                <a:solidFill>
                  <a:srgbClr val="001D35"/>
                </a:solidFill>
                <a:latin typeface="Google Sans"/>
              </a:rPr>
              <a:t>Gerir o controlo politico </a:t>
            </a:r>
            <a:r>
              <a:rPr lang="pt-PT" sz="1200" dirty="0">
                <a:solidFill>
                  <a:srgbClr val="001D35"/>
                </a:solidFill>
                <a:latin typeface="Google Sans"/>
              </a:rPr>
              <a:t>– os governos terem/ manterem graus de controlo: nomeação dos administradores, alocação de recursos ou promoção de alterações legislativas </a:t>
            </a:r>
          </a:p>
          <a:p>
            <a:endParaRPr lang="pt-PT" sz="1200" dirty="0"/>
          </a:p>
        </p:txBody>
      </p:sp>
      <p:sp>
        <p:nvSpPr>
          <p:cNvPr id="3" name="CaixaDeTexto 2">
            <a:extLst>
              <a:ext uri="{FF2B5EF4-FFF2-40B4-BE49-F238E27FC236}">
                <a16:creationId xmlns:a16="http://schemas.microsoft.com/office/drawing/2014/main" id="{BDB85A2B-0840-0EEF-FDAC-5F5483F7E49E}"/>
              </a:ext>
            </a:extLst>
          </p:cNvPr>
          <p:cNvSpPr txBox="1"/>
          <p:nvPr/>
        </p:nvSpPr>
        <p:spPr>
          <a:xfrm>
            <a:off x="4060014" y="1764495"/>
            <a:ext cx="4663636" cy="2246769"/>
          </a:xfrm>
          <a:prstGeom prst="rect">
            <a:avLst/>
          </a:prstGeom>
          <a:noFill/>
        </p:spPr>
        <p:txBody>
          <a:bodyPr wrap="square" rtlCol="0">
            <a:spAutoFit/>
          </a:bodyPr>
          <a:lstStyle/>
          <a:p>
            <a:r>
              <a:rPr lang="pt-PT" sz="1400" b="1" dirty="0"/>
              <a:t>Análise de dados</a:t>
            </a:r>
          </a:p>
          <a:p>
            <a:pPr algn="just"/>
            <a:r>
              <a:rPr lang="pt-PT" sz="1400" dirty="0"/>
              <a:t>O índice de independência formal foi dividido em cinco dimensões: </a:t>
            </a:r>
          </a:p>
          <a:p>
            <a:pPr marL="285750" indent="-285750" algn="just">
              <a:buFont typeface="Arial" panose="020B0604020202020204" pitchFamily="34" charset="0"/>
              <a:buChar char="•"/>
            </a:pPr>
            <a:r>
              <a:rPr lang="pt-PT" sz="1400" dirty="0"/>
              <a:t>O estatuto do presidente da agência</a:t>
            </a:r>
          </a:p>
          <a:p>
            <a:pPr marL="285750" indent="-285750" algn="just">
              <a:buFont typeface="Arial" panose="020B0604020202020204" pitchFamily="34" charset="0"/>
              <a:buChar char="•"/>
            </a:pPr>
            <a:r>
              <a:rPr lang="pt-PT" sz="1400" dirty="0"/>
              <a:t>Estatuto dos membros do conselho de administração </a:t>
            </a:r>
          </a:p>
          <a:p>
            <a:pPr algn="just"/>
            <a:r>
              <a:rPr lang="pt-PT" sz="1400" i="1" dirty="0"/>
              <a:t>(em ambos utilizados os mesmos indicadores: mandato, nomeação e processo de demissão)</a:t>
            </a:r>
          </a:p>
          <a:p>
            <a:pPr marL="285750" indent="-285750" algn="just">
              <a:buFont typeface="Arial" panose="020B0604020202020204" pitchFamily="34" charset="0"/>
              <a:buChar char="•"/>
            </a:pPr>
            <a:r>
              <a:rPr lang="pt-PT" sz="1400" dirty="0"/>
              <a:t>Relação entre o executivo e o legislativo</a:t>
            </a:r>
          </a:p>
          <a:p>
            <a:pPr marL="285750" indent="-285750" algn="just">
              <a:buFont typeface="Arial" panose="020B0604020202020204" pitchFamily="34" charset="0"/>
              <a:buChar char="•"/>
            </a:pPr>
            <a:r>
              <a:rPr lang="pt-PT" sz="1400" dirty="0"/>
              <a:t>Autonomia financeira e organizacional</a:t>
            </a:r>
          </a:p>
          <a:p>
            <a:pPr marL="285750" indent="-285750" algn="just">
              <a:buFont typeface="Arial" panose="020B0604020202020204" pitchFamily="34" charset="0"/>
              <a:buChar char="•"/>
            </a:pPr>
            <a:r>
              <a:rPr lang="pt-PT" sz="1400" dirty="0"/>
              <a:t>Competências regulamentares. </a:t>
            </a:r>
          </a:p>
        </p:txBody>
      </p:sp>
      <p:sp>
        <p:nvSpPr>
          <p:cNvPr id="4" name="CaixaDeTexto 3">
            <a:extLst>
              <a:ext uri="{FF2B5EF4-FFF2-40B4-BE49-F238E27FC236}">
                <a16:creationId xmlns:a16="http://schemas.microsoft.com/office/drawing/2014/main" id="{AF4FBC16-2348-8F73-5E22-CE76A32E2F4D}"/>
              </a:ext>
            </a:extLst>
          </p:cNvPr>
          <p:cNvSpPr txBox="1"/>
          <p:nvPr/>
        </p:nvSpPr>
        <p:spPr>
          <a:xfrm>
            <a:off x="4185099" y="4122615"/>
            <a:ext cx="4743846" cy="2246769"/>
          </a:xfrm>
          <a:prstGeom prst="rect">
            <a:avLst/>
          </a:prstGeom>
          <a:noFill/>
        </p:spPr>
        <p:txBody>
          <a:bodyPr wrap="square" rtlCol="0">
            <a:spAutoFit/>
          </a:bodyPr>
          <a:lstStyle/>
          <a:p>
            <a:r>
              <a:rPr lang="pt-PT" sz="1400" b="1" dirty="0"/>
              <a:t>Conclusões</a:t>
            </a:r>
          </a:p>
          <a:p>
            <a:pPr algn="just"/>
            <a:r>
              <a:rPr lang="pt-PT" sz="1400" dirty="0"/>
              <a:t>Os partidos políticos têm uma maior probabilidade de favorecer a independência quando não estão no poder</a:t>
            </a:r>
          </a:p>
          <a:p>
            <a:pPr algn="just"/>
            <a:r>
              <a:rPr lang="pt-PT" sz="1400" dirty="0"/>
              <a:t>Não foi confirmada a incerteza política como fator que contribui para a independência </a:t>
            </a:r>
          </a:p>
          <a:p>
            <a:pPr algn="just"/>
            <a:r>
              <a:rPr lang="pt-PT" sz="1400" dirty="0"/>
              <a:t>Os governos tentam controlar a autoridade que delegaram </a:t>
            </a:r>
          </a:p>
          <a:p>
            <a:pPr algn="just"/>
            <a:r>
              <a:rPr lang="pt-PT" sz="1400" dirty="0"/>
              <a:t>Os principais fatores de independência verificados foram o isomorfismo coercivo e compromisso credível</a:t>
            </a:r>
          </a:p>
          <a:p>
            <a:pPr algn="just"/>
            <a:r>
              <a:rPr lang="pt-PT" sz="1400" dirty="0"/>
              <a:t>Em processos revisão existe pressão política para aumentar o controlo</a:t>
            </a:r>
          </a:p>
        </p:txBody>
      </p:sp>
    </p:spTree>
    <p:extLst>
      <p:ext uri="{BB962C8B-B14F-4D97-AF65-F5344CB8AC3E}">
        <p14:creationId xmlns:p14="http://schemas.microsoft.com/office/powerpoint/2010/main" val="191725080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9C76D7-9963-0574-B745-CAB87F8A84D0}"/>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58DF849C-C134-9298-284A-72F8F9F99327}"/>
              </a:ext>
            </a:extLst>
          </p:cNvPr>
          <p:cNvPicPr>
            <a:picLocks noChangeAspect="1"/>
          </p:cNvPicPr>
          <p:nvPr/>
        </p:nvPicPr>
        <p:blipFill>
          <a:blip r:embed="rId3"/>
          <a:srcRect t="2924"/>
          <a:stretch/>
        </p:blipFill>
        <p:spPr>
          <a:xfrm>
            <a:off x="260906" y="168443"/>
            <a:ext cx="1882505" cy="1844842"/>
          </a:xfrm>
          <a:prstGeom prst="rect">
            <a:avLst/>
          </a:prstGeom>
        </p:spPr>
      </p:pic>
      <p:sp>
        <p:nvSpPr>
          <p:cNvPr id="5" name="CaixaDeTexto 4">
            <a:extLst>
              <a:ext uri="{FF2B5EF4-FFF2-40B4-BE49-F238E27FC236}">
                <a16:creationId xmlns:a16="http://schemas.microsoft.com/office/drawing/2014/main" id="{A508671F-B9F6-52F3-777A-4FB7908558EF}"/>
              </a:ext>
            </a:extLst>
          </p:cNvPr>
          <p:cNvSpPr txBox="1"/>
          <p:nvPr/>
        </p:nvSpPr>
        <p:spPr>
          <a:xfrm>
            <a:off x="2598821" y="352926"/>
            <a:ext cx="6464968" cy="738664"/>
          </a:xfrm>
          <a:prstGeom prst="rect">
            <a:avLst/>
          </a:prstGeom>
          <a:noFill/>
        </p:spPr>
        <p:txBody>
          <a:bodyPr wrap="square">
            <a:spAutoFit/>
          </a:bodyPr>
          <a:lstStyle/>
          <a:p>
            <a:pPr algn="just"/>
            <a:r>
              <a:rPr lang="pt-PT" sz="1400" dirty="0"/>
              <a:t>Existe o risco de politização e de limitação da ação das instituições de regulação pela circulação de pessoal entre funções regulatórias, políticas e nas indústrias regulamentadas?</a:t>
            </a:r>
          </a:p>
        </p:txBody>
      </p:sp>
      <p:sp>
        <p:nvSpPr>
          <p:cNvPr id="6" name="CaixaDeTexto 5">
            <a:extLst>
              <a:ext uri="{FF2B5EF4-FFF2-40B4-BE49-F238E27FC236}">
                <a16:creationId xmlns:a16="http://schemas.microsoft.com/office/drawing/2014/main" id="{6E9F4E45-6A75-8415-3E7D-887570B3DEE9}"/>
              </a:ext>
            </a:extLst>
          </p:cNvPr>
          <p:cNvSpPr txBox="1"/>
          <p:nvPr/>
        </p:nvSpPr>
        <p:spPr>
          <a:xfrm>
            <a:off x="2598821" y="1171073"/>
            <a:ext cx="6400800" cy="523220"/>
          </a:xfrm>
          <a:prstGeom prst="rect">
            <a:avLst/>
          </a:prstGeom>
          <a:noFill/>
        </p:spPr>
        <p:txBody>
          <a:bodyPr wrap="square" rtlCol="0">
            <a:spAutoFit/>
          </a:bodyPr>
          <a:lstStyle/>
          <a:p>
            <a:r>
              <a:rPr lang="pt-PT" sz="1400" dirty="0"/>
              <a:t>Portas giratórias – entradas e saídas de pessoal entre os sectores regulamentados e as agências que os regulamentam e/ou entre a área política e agencias de regulação</a:t>
            </a:r>
          </a:p>
        </p:txBody>
      </p:sp>
      <p:sp>
        <p:nvSpPr>
          <p:cNvPr id="7" name="CaixaDeTexto 6">
            <a:extLst>
              <a:ext uri="{FF2B5EF4-FFF2-40B4-BE49-F238E27FC236}">
                <a16:creationId xmlns:a16="http://schemas.microsoft.com/office/drawing/2014/main" id="{38D1C2E2-DCEE-D536-77D1-53F76688E3AE}"/>
              </a:ext>
            </a:extLst>
          </p:cNvPr>
          <p:cNvSpPr txBox="1"/>
          <p:nvPr/>
        </p:nvSpPr>
        <p:spPr>
          <a:xfrm>
            <a:off x="220931" y="2013285"/>
            <a:ext cx="3844959" cy="4739759"/>
          </a:xfrm>
          <a:prstGeom prst="rect">
            <a:avLst/>
          </a:prstGeom>
          <a:noFill/>
        </p:spPr>
        <p:txBody>
          <a:bodyPr wrap="square">
            <a:spAutoFit/>
          </a:bodyPr>
          <a:lstStyle/>
          <a:p>
            <a:r>
              <a:rPr lang="pt-PT" sz="1400" b="1" dirty="0"/>
              <a:t>ENQUADRAMENTO TEÓRICO</a:t>
            </a:r>
          </a:p>
          <a:p>
            <a:pPr algn="just"/>
            <a:r>
              <a:rPr lang="pt-PT" sz="1200" b="1" dirty="0">
                <a:solidFill>
                  <a:srgbClr val="001D35"/>
                </a:solidFill>
                <a:latin typeface="Google Sans"/>
              </a:rPr>
              <a:t>Captura do sector, politização e portas giratórias – </a:t>
            </a:r>
            <a:r>
              <a:rPr lang="pt-PT" sz="1200" dirty="0">
                <a:solidFill>
                  <a:srgbClr val="001D35"/>
                </a:solidFill>
                <a:latin typeface="Google Sans"/>
              </a:rPr>
              <a:t>fontes de influencia: políticos e intervenientes no mercado; ambos têm interesse em influenciar a regulamentação em seu beneficio: manter poder (políticos) reduzir custos e aumentar as receitas (empresas).</a:t>
            </a:r>
          </a:p>
          <a:p>
            <a:pPr algn="just"/>
            <a:r>
              <a:rPr lang="pt-PT" sz="1200" dirty="0">
                <a:solidFill>
                  <a:srgbClr val="001D35"/>
                </a:solidFill>
                <a:latin typeface="Google Sans"/>
              </a:rPr>
              <a:t>Os membros dos conselhos de administração das </a:t>
            </a:r>
            <a:r>
              <a:rPr lang="pt-PT" sz="1200" i="1" dirty="0">
                <a:solidFill>
                  <a:srgbClr val="001D35"/>
                </a:solidFill>
                <a:latin typeface="Google Sans"/>
              </a:rPr>
              <a:t>IRA</a:t>
            </a:r>
            <a:r>
              <a:rPr lang="pt-PT" sz="1200" dirty="0">
                <a:solidFill>
                  <a:srgbClr val="001D35"/>
                </a:solidFill>
                <a:latin typeface="Google Sans"/>
              </a:rPr>
              <a:t> com ligações ao mercado têm uma maior propensão para partilhar a visão e preocupações da industria; a ligação posterior ao mercado aumenta a perspetiva de um emprego mais bem remunerado. </a:t>
            </a:r>
          </a:p>
          <a:p>
            <a:pPr algn="just"/>
            <a:r>
              <a:rPr lang="pt-PT" sz="1200" dirty="0">
                <a:solidFill>
                  <a:srgbClr val="001D35"/>
                </a:solidFill>
                <a:latin typeface="Google Sans"/>
              </a:rPr>
              <a:t>Os governos/políticos também têm interesse em influenciar os reguladores por forma a implementar politicas dos seus programas eleitorais.</a:t>
            </a:r>
          </a:p>
          <a:p>
            <a:pPr algn="just"/>
            <a:r>
              <a:rPr lang="pt-PT" sz="1200" b="1" dirty="0">
                <a:solidFill>
                  <a:srgbClr val="001D35"/>
                </a:solidFill>
                <a:latin typeface="Google Sans"/>
              </a:rPr>
              <a:t>Independência legal (</a:t>
            </a:r>
            <a:r>
              <a:rPr lang="pt-PT" sz="1200" b="1" i="1" dirty="0">
                <a:solidFill>
                  <a:srgbClr val="001D35"/>
                </a:solidFill>
                <a:latin typeface="Google Sans"/>
              </a:rPr>
              <a:t>de jure</a:t>
            </a:r>
            <a:r>
              <a:rPr lang="pt-PT" sz="1200" b="1" dirty="0">
                <a:solidFill>
                  <a:srgbClr val="001D35"/>
                </a:solidFill>
                <a:latin typeface="Google Sans"/>
              </a:rPr>
              <a:t>) – </a:t>
            </a:r>
            <a:r>
              <a:rPr lang="pt-PT" sz="1200" dirty="0">
                <a:solidFill>
                  <a:srgbClr val="001D35"/>
                </a:solidFill>
                <a:latin typeface="Google Sans"/>
              </a:rPr>
              <a:t>independência dos mercados; estudos demonstram que os critérios legais de independência tendem a aumentar a CA de reguladores com passado político</a:t>
            </a:r>
          </a:p>
          <a:p>
            <a:pPr algn="just"/>
            <a:r>
              <a:rPr lang="pt-PT" sz="1200" b="1" dirty="0">
                <a:solidFill>
                  <a:srgbClr val="001D35"/>
                </a:solidFill>
                <a:latin typeface="Google Sans"/>
              </a:rPr>
              <a:t>Dependência de setores específicos </a:t>
            </a:r>
            <a:r>
              <a:rPr lang="pt-PT" sz="1200" dirty="0">
                <a:solidFill>
                  <a:srgbClr val="001D35"/>
                </a:solidFill>
                <a:latin typeface="Google Sans"/>
              </a:rPr>
              <a:t>– Especificidade setorial moldadas por práticas e relações passadas. É provável que os modos anteriores de regulação continuem a funcionar apesar das mudanças nas regras formais “devido à persistência de ligações informais entre os atores relevantes.</a:t>
            </a:r>
          </a:p>
          <a:p>
            <a:pPr algn="just"/>
            <a:endParaRPr lang="pt-PT" sz="1200" dirty="0">
              <a:solidFill>
                <a:srgbClr val="001D35"/>
              </a:solidFill>
              <a:latin typeface="Google Sans"/>
            </a:endParaRPr>
          </a:p>
        </p:txBody>
      </p:sp>
      <p:sp>
        <p:nvSpPr>
          <p:cNvPr id="8" name="CaixaDeTexto 7">
            <a:extLst>
              <a:ext uri="{FF2B5EF4-FFF2-40B4-BE49-F238E27FC236}">
                <a16:creationId xmlns:a16="http://schemas.microsoft.com/office/drawing/2014/main" id="{0A072E7C-F044-C544-0958-41207B565939}"/>
              </a:ext>
            </a:extLst>
          </p:cNvPr>
          <p:cNvSpPr txBox="1"/>
          <p:nvPr/>
        </p:nvSpPr>
        <p:spPr>
          <a:xfrm>
            <a:off x="4246585" y="1967011"/>
            <a:ext cx="4817204" cy="2893100"/>
          </a:xfrm>
          <a:prstGeom prst="rect">
            <a:avLst/>
          </a:prstGeom>
          <a:noFill/>
        </p:spPr>
        <p:txBody>
          <a:bodyPr wrap="square" rtlCol="0">
            <a:spAutoFit/>
          </a:bodyPr>
          <a:lstStyle/>
          <a:p>
            <a:r>
              <a:rPr lang="pt-PT" sz="1400" b="1" dirty="0"/>
              <a:t>Análise de dados</a:t>
            </a:r>
          </a:p>
          <a:p>
            <a:pPr algn="just"/>
            <a:r>
              <a:rPr lang="pt-PT" sz="1400" dirty="0"/>
              <a:t>1 – Ligação anterior de membros dos CA das </a:t>
            </a:r>
            <a:r>
              <a:rPr lang="pt-PT" sz="1400" i="1" dirty="0"/>
              <a:t>IRA </a:t>
            </a:r>
            <a:r>
              <a:rPr lang="pt-PT" sz="1400" dirty="0"/>
              <a:t>à política</a:t>
            </a:r>
          </a:p>
          <a:p>
            <a:pPr algn="just"/>
            <a:r>
              <a:rPr lang="pt-PT" sz="1400" i="1" dirty="0"/>
              <a:t>Cargo (incluindo consultivo) no poder executivo ou legislativo a nível nacional, europeu, regional ou local, ou nas principais estruturas dos partidos políticos. Inclui membros do gabinete nacional (ministros e secretários de estado), conselheiros de gabinete ministros ou secretários de estado, membros do parlamento nacional ou europeu, funcionários das estruturas partidárias nacionais ou cargos na administração local (presidentes de câmara ou vereadores)</a:t>
            </a:r>
          </a:p>
          <a:p>
            <a:pPr algn="just"/>
            <a:r>
              <a:rPr lang="pt-PT" sz="1400" dirty="0"/>
              <a:t>2 – Ligação anterior ao mercado que regularam</a:t>
            </a:r>
          </a:p>
          <a:p>
            <a:pPr algn="just"/>
            <a:r>
              <a:rPr lang="pt-PT" sz="1400" dirty="0"/>
              <a:t>3 – Ligação posterior à política</a:t>
            </a:r>
          </a:p>
          <a:p>
            <a:pPr algn="just"/>
            <a:r>
              <a:rPr lang="pt-PT" sz="1400" dirty="0"/>
              <a:t>4 – Ligação posterior ao mercado que regularam</a:t>
            </a:r>
          </a:p>
        </p:txBody>
      </p:sp>
    </p:spTree>
    <p:extLst>
      <p:ext uri="{BB962C8B-B14F-4D97-AF65-F5344CB8AC3E}">
        <p14:creationId xmlns:p14="http://schemas.microsoft.com/office/powerpoint/2010/main" val="140120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41E1FF8-04DE-5E4D-1455-CF8A3588A398}"/>
            </a:ext>
          </a:extLst>
        </p:cNvPr>
        <p:cNvGrpSpPr/>
        <p:nvPr/>
      </p:nvGrpSpPr>
      <p:grpSpPr>
        <a:xfrm>
          <a:off x="0" y="0"/>
          <a:ext cx="0" cy="0"/>
          <a:chOff x="0" y="0"/>
          <a:chExt cx="0" cy="0"/>
        </a:xfrm>
      </p:grpSpPr>
      <p:pic>
        <p:nvPicPr>
          <p:cNvPr id="12" name="Imagem 11">
            <a:extLst>
              <a:ext uri="{FF2B5EF4-FFF2-40B4-BE49-F238E27FC236}">
                <a16:creationId xmlns:a16="http://schemas.microsoft.com/office/drawing/2014/main" id="{33FAB29F-6B2A-5031-6534-E361449E2403}"/>
              </a:ext>
            </a:extLst>
          </p:cNvPr>
          <p:cNvPicPr>
            <a:picLocks noChangeAspect="1"/>
          </p:cNvPicPr>
          <p:nvPr/>
        </p:nvPicPr>
        <p:blipFill>
          <a:blip r:embed="rId3"/>
          <a:stretch>
            <a:fillRect/>
          </a:stretch>
        </p:blipFill>
        <p:spPr>
          <a:xfrm>
            <a:off x="4735456" y="457266"/>
            <a:ext cx="4439074" cy="3062139"/>
          </a:xfrm>
          <a:prstGeom prst="rect">
            <a:avLst/>
          </a:prstGeom>
        </p:spPr>
      </p:pic>
      <p:pic>
        <p:nvPicPr>
          <p:cNvPr id="3" name="Imagem 2">
            <a:extLst>
              <a:ext uri="{FF2B5EF4-FFF2-40B4-BE49-F238E27FC236}">
                <a16:creationId xmlns:a16="http://schemas.microsoft.com/office/drawing/2014/main" id="{22E41307-D446-314A-62D6-83A45AE306CE}"/>
              </a:ext>
            </a:extLst>
          </p:cNvPr>
          <p:cNvPicPr>
            <a:picLocks noChangeAspect="1"/>
          </p:cNvPicPr>
          <p:nvPr/>
        </p:nvPicPr>
        <p:blipFill>
          <a:blip r:embed="rId4"/>
          <a:srcRect t="5441"/>
          <a:stretch/>
        </p:blipFill>
        <p:spPr>
          <a:xfrm>
            <a:off x="135171" y="412682"/>
            <a:ext cx="4709546" cy="3016318"/>
          </a:xfrm>
          <a:prstGeom prst="rect">
            <a:avLst/>
          </a:prstGeom>
        </p:spPr>
      </p:pic>
      <p:pic>
        <p:nvPicPr>
          <p:cNvPr id="4" name="Imagem 3">
            <a:extLst>
              <a:ext uri="{FF2B5EF4-FFF2-40B4-BE49-F238E27FC236}">
                <a16:creationId xmlns:a16="http://schemas.microsoft.com/office/drawing/2014/main" id="{B2CDE9A9-7629-7FF0-CD5B-675FA094A25F}"/>
              </a:ext>
            </a:extLst>
          </p:cNvPr>
          <p:cNvPicPr>
            <a:picLocks noChangeAspect="1"/>
          </p:cNvPicPr>
          <p:nvPr/>
        </p:nvPicPr>
        <p:blipFill>
          <a:blip r:embed="rId5"/>
          <a:stretch>
            <a:fillRect/>
          </a:stretch>
        </p:blipFill>
        <p:spPr>
          <a:xfrm>
            <a:off x="3628259" y="163848"/>
            <a:ext cx="1433025" cy="1400563"/>
          </a:xfrm>
          <a:prstGeom prst="rect">
            <a:avLst/>
          </a:prstGeom>
        </p:spPr>
      </p:pic>
      <p:sp>
        <p:nvSpPr>
          <p:cNvPr id="6" name="CaixaDeTexto 5">
            <a:extLst>
              <a:ext uri="{FF2B5EF4-FFF2-40B4-BE49-F238E27FC236}">
                <a16:creationId xmlns:a16="http://schemas.microsoft.com/office/drawing/2014/main" id="{861B9649-C057-E251-AFA5-5BFC394FE79C}"/>
              </a:ext>
            </a:extLst>
          </p:cNvPr>
          <p:cNvSpPr txBox="1"/>
          <p:nvPr/>
        </p:nvSpPr>
        <p:spPr>
          <a:xfrm>
            <a:off x="272717" y="3560878"/>
            <a:ext cx="4299283" cy="2893100"/>
          </a:xfrm>
          <a:prstGeom prst="rect">
            <a:avLst/>
          </a:prstGeom>
          <a:noFill/>
        </p:spPr>
        <p:txBody>
          <a:bodyPr wrap="square">
            <a:spAutoFit/>
          </a:bodyPr>
          <a:lstStyle/>
          <a:p>
            <a:pPr algn="just"/>
            <a:r>
              <a:rPr lang="pt-PT" sz="1400" dirty="0"/>
              <a:t>A presença ou ausência de membros do conselho de administração com ligações políticas ou ao sector regulado tem sido insensível a variações na independência legal da agência, refletindo antes especificidades sectoriais. Enquanto as entidades reguladoras dos sectores que sofreram privatizações tardias- transportes, comunicações e energia - apresentam uma percentagem desproporcionadamente elevada de membros do conselho de administração com ligações políticas, as entidades reguladoras do sector financeiro apresentam uma percentagem desproporcionadamente elevada de indivíduos que trabalharam anteriormente em empresas financeiras.</a:t>
            </a:r>
          </a:p>
        </p:txBody>
      </p:sp>
      <p:sp>
        <p:nvSpPr>
          <p:cNvPr id="7" name="CaixaDeTexto 6">
            <a:extLst>
              <a:ext uri="{FF2B5EF4-FFF2-40B4-BE49-F238E27FC236}">
                <a16:creationId xmlns:a16="http://schemas.microsoft.com/office/drawing/2014/main" id="{FEF21682-CD84-A222-C2FE-92D209FDFA80}"/>
              </a:ext>
            </a:extLst>
          </p:cNvPr>
          <p:cNvSpPr txBox="1"/>
          <p:nvPr/>
        </p:nvSpPr>
        <p:spPr>
          <a:xfrm>
            <a:off x="1331495" y="125949"/>
            <a:ext cx="1868906" cy="369332"/>
          </a:xfrm>
          <a:prstGeom prst="rect">
            <a:avLst/>
          </a:prstGeom>
          <a:noFill/>
        </p:spPr>
        <p:txBody>
          <a:bodyPr wrap="square" rtlCol="0">
            <a:spAutoFit/>
          </a:bodyPr>
          <a:lstStyle/>
          <a:p>
            <a:r>
              <a:rPr lang="pt-PT" dirty="0"/>
              <a:t>Ligação anterior</a:t>
            </a:r>
          </a:p>
        </p:txBody>
      </p:sp>
      <p:sp>
        <p:nvSpPr>
          <p:cNvPr id="8" name="CaixaDeTexto 7">
            <a:extLst>
              <a:ext uri="{FF2B5EF4-FFF2-40B4-BE49-F238E27FC236}">
                <a16:creationId xmlns:a16="http://schemas.microsoft.com/office/drawing/2014/main" id="{44CDF767-F5DE-6964-C596-7FA38D70BAC6}"/>
              </a:ext>
            </a:extLst>
          </p:cNvPr>
          <p:cNvSpPr txBox="1"/>
          <p:nvPr/>
        </p:nvSpPr>
        <p:spPr>
          <a:xfrm>
            <a:off x="6270909" y="163848"/>
            <a:ext cx="1868906" cy="369332"/>
          </a:xfrm>
          <a:prstGeom prst="rect">
            <a:avLst/>
          </a:prstGeom>
          <a:noFill/>
        </p:spPr>
        <p:txBody>
          <a:bodyPr wrap="square" rtlCol="0">
            <a:spAutoFit/>
          </a:bodyPr>
          <a:lstStyle/>
          <a:p>
            <a:r>
              <a:rPr lang="pt-PT" dirty="0"/>
              <a:t>Ligação posterior</a:t>
            </a:r>
          </a:p>
        </p:txBody>
      </p:sp>
      <p:sp>
        <p:nvSpPr>
          <p:cNvPr id="10" name="CaixaDeTexto 9">
            <a:extLst>
              <a:ext uri="{FF2B5EF4-FFF2-40B4-BE49-F238E27FC236}">
                <a16:creationId xmlns:a16="http://schemas.microsoft.com/office/drawing/2014/main" id="{6F269EFA-88F9-CC97-46E3-1172B0924978}"/>
              </a:ext>
            </a:extLst>
          </p:cNvPr>
          <p:cNvSpPr txBox="1"/>
          <p:nvPr/>
        </p:nvSpPr>
        <p:spPr>
          <a:xfrm>
            <a:off x="4923373" y="3693693"/>
            <a:ext cx="3947910" cy="2462213"/>
          </a:xfrm>
          <a:prstGeom prst="rect">
            <a:avLst/>
          </a:prstGeom>
          <a:noFill/>
        </p:spPr>
        <p:txBody>
          <a:bodyPr wrap="square">
            <a:spAutoFit/>
          </a:bodyPr>
          <a:lstStyle/>
          <a:p>
            <a:pPr algn="just"/>
            <a:r>
              <a:rPr lang="pt-PT" sz="1400" dirty="0"/>
              <a:t>Probabilidade de os membros do Conselho de Administração obterem um cargo político ou um emprego no setor que regulavam depois de deixarem a </a:t>
            </a:r>
            <a:r>
              <a:rPr lang="pt-PT" sz="1400" i="1" dirty="0"/>
              <a:t>IRA</a:t>
            </a:r>
            <a:r>
              <a:rPr lang="pt-PT" sz="1400" dirty="0"/>
              <a:t>, dependendo do setor regulado pela agência. O estudo mostra que, em Portugal, para além da relação entre   empregos anteriores e posteriores, os antigos membros do Conselho de Administração têm maior probabilidade de obter um emprego posterior no setor que regulavam se desempenharam funções numa agência do setor financeiro do que noutras agências.</a:t>
            </a:r>
          </a:p>
        </p:txBody>
      </p:sp>
    </p:spTree>
    <p:extLst>
      <p:ext uri="{BB962C8B-B14F-4D97-AF65-F5344CB8AC3E}">
        <p14:creationId xmlns:p14="http://schemas.microsoft.com/office/powerpoint/2010/main" val="420397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196DF22-FF8D-5C0F-A61D-875CFA45E20F}"/>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09429C09-1641-BA9A-AB25-1935741C66E1}"/>
              </a:ext>
            </a:extLst>
          </p:cNvPr>
          <p:cNvPicPr>
            <a:picLocks noChangeAspect="1"/>
          </p:cNvPicPr>
          <p:nvPr/>
        </p:nvPicPr>
        <p:blipFill>
          <a:blip r:embed="rId3"/>
          <a:stretch>
            <a:fillRect/>
          </a:stretch>
        </p:blipFill>
        <p:spPr>
          <a:xfrm>
            <a:off x="122415" y="282837"/>
            <a:ext cx="2268174" cy="1762531"/>
          </a:xfrm>
          <a:prstGeom prst="rect">
            <a:avLst/>
          </a:prstGeom>
        </p:spPr>
      </p:pic>
      <p:sp>
        <p:nvSpPr>
          <p:cNvPr id="5" name="CaixaDeTexto 4">
            <a:extLst>
              <a:ext uri="{FF2B5EF4-FFF2-40B4-BE49-F238E27FC236}">
                <a16:creationId xmlns:a16="http://schemas.microsoft.com/office/drawing/2014/main" id="{CD0F9DE1-F55F-8717-A805-7F634B75341A}"/>
              </a:ext>
            </a:extLst>
          </p:cNvPr>
          <p:cNvSpPr txBox="1"/>
          <p:nvPr/>
        </p:nvSpPr>
        <p:spPr>
          <a:xfrm>
            <a:off x="2486526" y="282837"/>
            <a:ext cx="6570516" cy="954107"/>
          </a:xfrm>
          <a:prstGeom prst="rect">
            <a:avLst/>
          </a:prstGeom>
          <a:noFill/>
        </p:spPr>
        <p:txBody>
          <a:bodyPr wrap="square">
            <a:spAutoFit/>
          </a:bodyPr>
          <a:lstStyle/>
          <a:p>
            <a:r>
              <a:rPr lang="pt-PT" sz="1400" dirty="0"/>
              <a:t>A transparência das decisões é frequentemente proposta como uma forma de manter ou mesmo aumentar a confiança dos cidadãos.</a:t>
            </a:r>
          </a:p>
          <a:p>
            <a:r>
              <a:rPr lang="pt-PT" sz="1400" dirty="0"/>
              <a:t>Estudo testa  o efeito da transparência de uma decisão típica na aplicação da regulamentação: conceder tolerância ou impor uma sanção.</a:t>
            </a:r>
          </a:p>
        </p:txBody>
      </p:sp>
      <p:sp>
        <p:nvSpPr>
          <p:cNvPr id="7" name="CaixaDeTexto 6">
            <a:extLst>
              <a:ext uri="{FF2B5EF4-FFF2-40B4-BE49-F238E27FC236}">
                <a16:creationId xmlns:a16="http://schemas.microsoft.com/office/drawing/2014/main" id="{A09D2F0F-5779-9994-C11C-619683057F0E}"/>
              </a:ext>
            </a:extLst>
          </p:cNvPr>
          <p:cNvSpPr txBox="1"/>
          <p:nvPr/>
        </p:nvSpPr>
        <p:spPr>
          <a:xfrm>
            <a:off x="2486526" y="1329172"/>
            <a:ext cx="6386031" cy="954107"/>
          </a:xfrm>
          <a:prstGeom prst="rect">
            <a:avLst/>
          </a:prstGeom>
          <a:noFill/>
        </p:spPr>
        <p:txBody>
          <a:bodyPr wrap="square">
            <a:spAutoFit/>
          </a:bodyPr>
          <a:lstStyle/>
          <a:p>
            <a:r>
              <a:rPr lang="pt-PT" sz="1400" dirty="0"/>
              <a:t>Efeitos de transparência de uma decisão analisada em 2 níveis:</a:t>
            </a:r>
          </a:p>
          <a:p>
            <a:r>
              <a:rPr lang="pt-PT" sz="1400" dirty="0"/>
              <a:t>Transparência geral - Fornecer ou não informação sobre uma decisão</a:t>
            </a:r>
          </a:p>
          <a:p>
            <a:r>
              <a:rPr lang="pt-PT" sz="1400" dirty="0"/>
              <a:t>efeito de tipos específicos de transparência (transparência do processo ou da fundamentação)</a:t>
            </a:r>
          </a:p>
        </p:txBody>
      </p:sp>
      <p:sp>
        <p:nvSpPr>
          <p:cNvPr id="9" name="CaixaDeTexto 8">
            <a:extLst>
              <a:ext uri="{FF2B5EF4-FFF2-40B4-BE49-F238E27FC236}">
                <a16:creationId xmlns:a16="http://schemas.microsoft.com/office/drawing/2014/main" id="{BCD34090-819C-C430-1F99-D0636652394F}"/>
              </a:ext>
            </a:extLst>
          </p:cNvPr>
          <p:cNvSpPr txBox="1"/>
          <p:nvPr/>
        </p:nvSpPr>
        <p:spPr>
          <a:xfrm>
            <a:off x="252026" y="2375507"/>
            <a:ext cx="8639948" cy="954107"/>
          </a:xfrm>
          <a:prstGeom prst="rect">
            <a:avLst/>
          </a:prstGeom>
          <a:noFill/>
        </p:spPr>
        <p:txBody>
          <a:bodyPr wrap="square">
            <a:spAutoFit/>
          </a:bodyPr>
          <a:lstStyle/>
          <a:p>
            <a:r>
              <a:rPr lang="pt-PT" sz="1400" dirty="0"/>
              <a:t>A transparência do processo de tomada de decisões - mostrando como e porquê uma decisão foi tomada - tem sido amplamente elogiada como uma forma de manter ou mesmo aumentar essa fiabilidade (</a:t>
            </a:r>
            <a:r>
              <a:rPr lang="pt-PT" sz="1400" dirty="0" err="1"/>
              <a:t>Hood</a:t>
            </a:r>
            <a:r>
              <a:rPr lang="pt-PT" sz="1400" dirty="0"/>
              <a:t> &amp; </a:t>
            </a:r>
            <a:r>
              <a:rPr lang="pt-PT" sz="1400" dirty="0" err="1"/>
              <a:t>Heald</a:t>
            </a:r>
            <a:r>
              <a:rPr lang="pt-PT" sz="1400" dirty="0"/>
              <a:t> 2006). A ideia central por detrás disto é que se os governos forem mais abertos sobre como e porquê tomam decisões, os cidadãos compreenderão melhor as complexidades e os dilemas e acabarão por confiar mais neles (</a:t>
            </a:r>
            <a:r>
              <a:rPr lang="pt-PT" sz="1400" dirty="0" err="1"/>
              <a:t>Meijer</a:t>
            </a:r>
            <a:r>
              <a:rPr lang="pt-PT" sz="1400" dirty="0"/>
              <a:t> 2009).</a:t>
            </a:r>
          </a:p>
        </p:txBody>
      </p:sp>
      <p:sp>
        <p:nvSpPr>
          <p:cNvPr id="10" name="CaixaDeTexto 9">
            <a:extLst>
              <a:ext uri="{FF2B5EF4-FFF2-40B4-BE49-F238E27FC236}">
                <a16:creationId xmlns:a16="http://schemas.microsoft.com/office/drawing/2014/main" id="{843132B9-E8A3-4053-0C4A-11CA2D26ED18}"/>
              </a:ext>
            </a:extLst>
          </p:cNvPr>
          <p:cNvSpPr txBox="1"/>
          <p:nvPr/>
        </p:nvSpPr>
        <p:spPr>
          <a:xfrm>
            <a:off x="286434" y="3429000"/>
            <a:ext cx="8571132" cy="1815882"/>
          </a:xfrm>
          <a:prstGeom prst="rect">
            <a:avLst/>
          </a:prstGeom>
          <a:noFill/>
        </p:spPr>
        <p:txBody>
          <a:bodyPr wrap="square" rtlCol="0">
            <a:spAutoFit/>
          </a:bodyPr>
          <a:lstStyle/>
          <a:p>
            <a:r>
              <a:rPr lang="pt-PT" sz="1400" dirty="0"/>
              <a:t>Estudo analisa de que fora a transparência pode afetar a confiança: </a:t>
            </a:r>
          </a:p>
          <a:p>
            <a:r>
              <a:rPr lang="pt-PT" sz="1400" dirty="0"/>
              <a:t>Exposição dos cidadãos aos pormenores de uma decisão diminua a distância psicológica entre um cidadão e a agência reguladora?</a:t>
            </a:r>
          </a:p>
          <a:p>
            <a:r>
              <a:rPr lang="pt-PT" sz="1400" dirty="0"/>
              <a:t>Uma forma específica de transparência - a transparência racional - pode ser mais adequada para melhorar a confiança dos cidadãos do que outras formas de transparência? O ceticismo indica que se as pessoas forem confrontadas com uma conclusão a que se opõem, inibem uma forte motivação para examinar a informação e os argumentos subjacentes a essa conclusão. Por conseguinte, apresentar uma fundamentação clara pode ajudar a justificar uma decisão difícil e a ultrapassar o ceticismo inicial dos cidadãos.</a:t>
            </a:r>
          </a:p>
        </p:txBody>
      </p:sp>
      <p:sp>
        <p:nvSpPr>
          <p:cNvPr id="11" name="CaixaDeTexto 10">
            <a:extLst>
              <a:ext uri="{FF2B5EF4-FFF2-40B4-BE49-F238E27FC236}">
                <a16:creationId xmlns:a16="http://schemas.microsoft.com/office/drawing/2014/main" id="{98F32322-DE7C-98DF-CBF0-E2F49C4ADD18}"/>
              </a:ext>
            </a:extLst>
          </p:cNvPr>
          <p:cNvSpPr txBox="1"/>
          <p:nvPr/>
        </p:nvSpPr>
        <p:spPr>
          <a:xfrm>
            <a:off x="286434" y="5346591"/>
            <a:ext cx="8639948" cy="738664"/>
          </a:xfrm>
          <a:prstGeom prst="rect">
            <a:avLst/>
          </a:prstGeom>
          <a:noFill/>
        </p:spPr>
        <p:txBody>
          <a:bodyPr wrap="square" rtlCol="0">
            <a:spAutoFit/>
          </a:bodyPr>
          <a:lstStyle/>
          <a:p>
            <a:r>
              <a:rPr lang="pt-PT" sz="1400" dirty="0"/>
              <a:t>Confiança – autor usa a definição de (Mayer </a:t>
            </a:r>
            <a:r>
              <a:rPr lang="pt-PT" sz="1400" dirty="0" err="1"/>
              <a:t>et</a:t>
            </a:r>
            <a:r>
              <a:rPr lang="pt-PT" sz="1400" dirty="0"/>
              <a:t> al. 1995, p. 712) no estudo “a vontade de uma parte de ser vulnerável às ações de outra parte com base na expetativa de que a outra parte realizará uma determinada ação importante para o confiante, independentemente da capacidade de monitorizar ou controlar essa outra parte” </a:t>
            </a:r>
          </a:p>
        </p:txBody>
      </p:sp>
    </p:spTree>
    <p:extLst>
      <p:ext uri="{BB962C8B-B14F-4D97-AF65-F5344CB8AC3E}">
        <p14:creationId xmlns:p14="http://schemas.microsoft.com/office/powerpoint/2010/main" val="2759900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A83271F-694B-0F6E-CA93-2B8982A195A4}"/>
            </a:ext>
          </a:extLst>
        </p:cNvPr>
        <p:cNvGrpSpPr/>
        <p:nvPr/>
      </p:nvGrpSpPr>
      <p:grpSpPr>
        <a:xfrm>
          <a:off x="0" y="0"/>
          <a:ext cx="0" cy="0"/>
          <a:chOff x="0" y="0"/>
          <a:chExt cx="0" cy="0"/>
        </a:xfrm>
      </p:grpSpPr>
      <p:pic>
        <p:nvPicPr>
          <p:cNvPr id="3" name="Imagem 2">
            <a:extLst>
              <a:ext uri="{FF2B5EF4-FFF2-40B4-BE49-F238E27FC236}">
                <a16:creationId xmlns:a16="http://schemas.microsoft.com/office/drawing/2014/main" id="{05D6422A-6B2B-DC18-9EEC-C6BFFEE0B448}"/>
              </a:ext>
            </a:extLst>
          </p:cNvPr>
          <p:cNvPicPr>
            <a:picLocks noChangeAspect="1"/>
          </p:cNvPicPr>
          <p:nvPr/>
        </p:nvPicPr>
        <p:blipFill>
          <a:blip r:embed="rId3"/>
          <a:stretch>
            <a:fillRect/>
          </a:stretch>
        </p:blipFill>
        <p:spPr>
          <a:xfrm>
            <a:off x="122415" y="282837"/>
            <a:ext cx="2268174" cy="1762531"/>
          </a:xfrm>
          <a:prstGeom prst="rect">
            <a:avLst/>
          </a:prstGeom>
        </p:spPr>
      </p:pic>
      <p:sp>
        <p:nvSpPr>
          <p:cNvPr id="4" name="CaixaDeTexto 3">
            <a:extLst>
              <a:ext uri="{FF2B5EF4-FFF2-40B4-BE49-F238E27FC236}">
                <a16:creationId xmlns:a16="http://schemas.microsoft.com/office/drawing/2014/main" id="{AF146260-F9CD-2551-8E22-002BF4D5B340}"/>
              </a:ext>
            </a:extLst>
          </p:cNvPr>
          <p:cNvSpPr txBox="1"/>
          <p:nvPr/>
        </p:nvSpPr>
        <p:spPr>
          <a:xfrm>
            <a:off x="2662989" y="417095"/>
            <a:ext cx="6168190" cy="1169551"/>
          </a:xfrm>
          <a:prstGeom prst="rect">
            <a:avLst/>
          </a:prstGeom>
          <a:noFill/>
        </p:spPr>
        <p:txBody>
          <a:bodyPr wrap="square" rtlCol="0">
            <a:spAutoFit/>
          </a:bodyPr>
          <a:lstStyle/>
          <a:p>
            <a:r>
              <a:rPr lang="pt-PT" sz="1400" dirty="0"/>
              <a:t>Confiança </a:t>
            </a:r>
          </a:p>
          <a:p>
            <a:pPr marL="285750" indent="-285750">
              <a:buFont typeface="Arial" panose="020B0604020202020204" pitchFamily="34" charset="0"/>
              <a:buChar char="•"/>
            </a:pPr>
            <a:r>
              <a:rPr lang="pt-PT" sz="1400" dirty="0"/>
              <a:t>Vulnerabilidade – cidadão acredita que o regulador fez a sua parte em assegurar um determinado nível de serviço</a:t>
            </a:r>
          </a:p>
          <a:p>
            <a:pPr marL="285750" indent="-285750">
              <a:buFont typeface="Arial" panose="020B0604020202020204" pitchFamily="34" charset="0"/>
              <a:buChar char="•"/>
            </a:pPr>
            <a:r>
              <a:rPr lang="pt-PT" sz="1400" dirty="0"/>
              <a:t>Expetativas – saber se o cidadão considera um determinado regulador digno de confiança</a:t>
            </a:r>
          </a:p>
        </p:txBody>
      </p:sp>
      <p:sp>
        <p:nvSpPr>
          <p:cNvPr id="8" name="CaixaDeTexto 7">
            <a:extLst>
              <a:ext uri="{FF2B5EF4-FFF2-40B4-BE49-F238E27FC236}">
                <a16:creationId xmlns:a16="http://schemas.microsoft.com/office/drawing/2014/main" id="{80E38B68-F2EF-D384-D058-AA996DE13245}"/>
              </a:ext>
            </a:extLst>
          </p:cNvPr>
          <p:cNvSpPr txBox="1"/>
          <p:nvPr/>
        </p:nvSpPr>
        <p:spPr>
          <a:xfrm>
            <a:off x="336883" y="2082429"/>
            <a:ext cx="8614611" cy="1815882"/>
          </a:xfrm>
          <a:prstGeom prst="rect">
            <a:avLst/>
          </a:prstGeom>
          <a:noFill/>
        </p:spPr>
        <p:txBody>
          <a:bodyPr wrap="square">
            <a:spAutoFit/>
          </a:bodyPr>
          <a:lstStyle/>
          <a:p>
            <a:pPr algn="just"/>
            <a:r>
              <a:rPr lang="pt-PT" sz="1400" dirty="0"/>
              <a:t>Para o autor, a transparência das decisões é a divulgação de informações sobre as razões e a forma como uma decisão foi tomada por uma agência. Uma forma comummente utilizada para concetualizar a transparência da decisão é a fundamentação da decisão(porquê) e o processo de decisão (como).</a:t>
            </a:r>
          </a:p>
          <a:p>
            <a:pPr algn="just"/>
            <a:r>
              <a:rPr lang="pt-PT" sz="1400" dirty="0"/>
              <a:t>Em contrapartida, a transparência do processo refere-se a factos ocorridos durante o processo de tomada de decisão, tais como deliberações, negociações e procedimentos. Esta informação pode ser divulgada </a:t>
            </a:r>
            <a:r>
              <a:rPr lang="pt-PT" sz="1400" dirty="0" err="1"/>
              <a:t>ex-ante</a:t>
            </a:r>
            <a:r>
              <a:rPr lang="pt-PT" sz="1400" dirty="0"/>
              <a:t>, em tempo real ou em retrospetiva. A transparência </a:t>
            </a:r>
            <a:r>
              <a:rPr lang="pt-PT" sz="1400" dirty="0" err="1"/>
              <a:t>ex</a:t>
            </a:r>
            <a:r>
              <a:rPr lang="pt-PT" sz="1400" dirty="0"/>
              <a:t> ante pode ser promovida fornecendo informações sobre a forma como as agências reguladoras chegarão a uma decisão sancionatória, descrevendo as etapas, regulamentos e procedimentos que serão utilizados.</a:t>
            </a:r>
          </a:p>
        </p:txBody>
      </p:sp>
      <p:sp>
        <p:nvSpPr>
          <p:cNvPr id="12" name="CaixaDeTexto 11">
            <a:extLst>
              <a:ext uri="{FF2B5EF4-FFF2-40B4-BE49-F238E27FC236}">
                <a16:creationId xmlns:a16="http://schemas.microsoft.com/office/drawing/2014/main" id="{3C7AE725-2559-8B26-C649-D8A22313B1A4}"/>
              </a:ext>
            </a:extLst>
          </p:cNvPr>
          <p:cNvSpPr txBox="1"/>
          <p:nvPr/>
        </p:nvSpPr>
        <p:spPr>
          <a:xfrm>
            <a:off x="335483" y="4071729"/>
            <a:ext cx="8473034" cy="1200329"/>
          </a:xfrm>
          <a:prstGeom prst="rect">
            <a:avLst/>
          </a:prstGeom>
          <a:noFill/>
        </p:spPr>
        <p:txBody>
          <a:bodyPr wrap="square">
            <a:spAutoFit/>
          </a:bodyPr>
          <a:lstStyle/>
          <a:p>
            <a:r>
              <a:rPr lang="pt-PT" b="1" dirty="0"/>
              <a:t>Hipótese da transparência</a:t>
            </a:r>
            <a:r>
              <a:rPr lang="pt-PT" dirty="0"/>
              <a:t>: A disponibilização de informações sobre as decisões conduzirá a uma maior confiança dos cidadãos numa agência de regulação, em comparação com um grupo de controlo que apenas dispõe de informações gerais sobre a agência.</a:t>
            </a:r>
          </a:p>
        </p:txBody>
      </p:sp>
      <p:sp>
        <p:nvSpPr>
          <p:cNvPr id="14" name="CaixaDeTexto 13">
            <a:extLst>
              <a:ext uri="{FF2B5EF4-FFF2-40B4-BE49-F238E27FC236}">
                <a16:creationId xmlns:a16="http://schemas.microsoft.com/office/drawing/2014/main" id="{8E7B3E5A-9006-6DD9-69B1-53BDF26FBC69}"/>
              </a:ext>
            </a:extLst>
          </p:cNvPr>
          <p:cNvSpPr txBox="1"/>
          <p:nvPr/>
        </p:nvSpPr>
        <p:spPr>
          <a:xfrm>
            <a:off x="335483" y="5328205"/>
            <a:ext cx="8365957" cy="1200329"/>
          </a:xfrm>
          <a:prstGeom prst="rect">
            <a:avLst/>
          </a:prstGeom>
          <a:noFill/>
        </p:spPr>
        <p:txBody>
          <a:bodyPr wrap="square">
            <a:spAutoFit/>
          </a:bodyPr>
          <a:lstStyle/>
          <a:p>
            <a:r>
              <a:rPr lang="pt-PT" b="1" dirty="0"/>
              <a:t>Hipótese da transparência da fundamentação</a:t>
            </a:r>
            <a:r>
              <a:rPr lang="pt-PT" dirty="0"/>
              <a:t>: A disponibilização de informação sobre as decisões, explicando a lógica subjacente a uma decisão, conduzirá a uma maior confiança dos cidadãos numa agência reguladora, em comparação com a disponibilização de outros tipos de transparência nas decisões.</a:t>
            </a:r>
          </a:p>
        </p:txBody>
      </p:sp>
    </p:spTree>
    <p:extLst>
      <p:ext uri="{BB962C8B-B14F-4D97-AF65-F5344CB8AC3E}">
        <p14:creationId xmlns:p14="http://schemas.microsoft.com/office/powerpoint/2010/main" val="192560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ângulo 3">
            <a:extLst>
              <a:ext uri="{FF2B5EF4-FFF2-40B4-BE49-F238E27FC236}">
                <a16:creationId xmlns:a16="http://schemas.microsoft.com/office/drawing/2014/main" id="{2E4DD333-397D-0F8D-AFCF-09BF65817D73}"/>
              </a:ext>
            </a:extLst>
          </p:cNvPr>
          <p:cNvSpPr/>
          <p:nvPr/>
        </p:nvSpPr>
        <p:spPr>
          <a:xfrm>
            <a:off x="491705" y="382145"/>
            <a:ext cx="721543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PT" sz="2000" b="1" i="0" u="none" strike="noStrike" kern="0" cap="none" spc="0" normalizeH="0" baseline="0" noProof="0" dirty="0">
                <a:ln>
                  <a:noFill/>
                </a:ln>
                <a:solidFill>
                  <a:srgbClr val="1F497D"/>
                </a:solidFill>
                <a:effectLst/>
                <a:uLnTx/>
                <a:uFillTx/>
                <a:latin typeface="Calibri" panose="020F0502020204030204"/>
                <a:ea typeface="+mn-ea"/>
                <a:cs typeface="+mn-cs"/>
              </a:rPr>
              <a:t>Entidades administrativas independentes – entidades reguladoras</a:t>
            </a:r>
          </a:p>
        </p:txBody>
      </p:sp>
      <p:sp>
        <p:nvSpPr>
          <p:cNvPr id="5" name="CaixaDeTexto 4">
            <a:extLst>
              <a:ext uri="{FF2B5EF4-FFF2-40B4-BE49-F238E27FC236}">
                <a16:creationId xmlns:a16="http://schemas.microsoft.com/office/drawing/2014/main" id="{465B61A1-3B70-C9D4-FCBA-17FCBDE5FE96}"/>
              </a:ext>
            </a:extLst>
          </p:cNvPr>
          <p:cNvSpPr txBox="1"/>
          <p:nvPr/>
        </p:nvSpPr>
        <p:spPr>
          <a:xfrm>
            <a:off x="215659" y="874975"/>
            <a:ext cx="8384875" cy="3323987"/>
          </a:xfrm>
          <a:prstGeom prst="rect">
            <a:avLst/>
          </a:prstGeom>
          <a:noFill/>
        </p:spPr>
        <p:txBody>
          <a:bodyPr wrap="square">
            <a:spAutoFit/>
          </a:bodyPr>
          <a:lstStyle/>
          <a:p>
            <a:r>
              <a:rPr lang="pt-PT" dirty="0"/>
              <a:t>As entidades administrativas independentes são </a:t>
            </a:r>
            <a:r>
              <a:rPr lang="pt-PT" b="1" dirty="0"/>
              <a:t>autoridades públicas </a:t>
            </a:r>
            <a:r>
              <a:rPr lang="pt-PT" dirty="0"/>
              <a:t>criadas pela </a:t>
            </a:r>
            <a:r>
              <a:rPr lang="pt-PT" b="1" dirty="0"/>
              <a:t>Constituição</a:t>
            </a:r>
            <a:r>
              <a:rPr lang="pt-PT" dirty="0"/>
              <a:t> ou pela </a:t>
            </a:r>
            <a:r>
              <a:rPr lang="pt-PT" b="1" dirty="0"/>
              <a:t>lei</a:t>
            </a:r>
            <a:r>
              <a:rPr lang="pt-PT" dirty="0"/>
              <a:t>, às quais se comete o </a:t>
            </a:r>
            <a:r>
              <a:rPr lang="pt-PT" b="1" dirty="0"/>
              <a:t>exercício da função administrativa</a:t>
            </a:r>
            <a:r>
              <a:rPr lang="pt-PT" dirty="0"/>
              <a:t>, </a:t>
            </a:r>
            <a:r>
              <a:rPr lang="pt-PT" b="1" dirty="0"/>
              <a:t>sem</a:t>
            </a:r>
            <a:r>
              <a:rPr lang="pt-PT" dirty="0"/>
              <a:t> que se encontrem sujeitas a </a:t>
            </a:r>
            <a:r>
              <a:rPr lang="pt-PT" b="1" dirty="0"/>
              <a:t>vínculos de subordinação a qualquer órgão público ou interesse corporativo</a:t>
            </a:r>
            <a:r>
              <a:rPr lang="pt-PT" dirty="0"/>
              <a:t>, gozando os </a:t>
            </a:r>
            <a:r>
              <a:rPr lang="pt-PT" b="1" dirty="0"/>
              <a:t>titulares dos órgãos de direção </a:t>
            </a:r>
            <a:r>
              <a:rPr lang="pt-PT" dirty="0"/>
              <a:t>dessas entidades de </a:t>
            </a:r>
            <a:r>
              <a:rPr lang="pt-PT" b="1" dirty="0"/>
              <a:t>especiais garantias </a:t>
            </a:r>
            <a:r>
              <a:rPr lang="pt-PT" dirty="0"/>
              <a:t>em termos de:</a:t>
            </a:r>
          </a:p>
          <a:p>
            <a:pPr algn="ctr"/>
            <a:r>
              <a:rPr lang="pt-PT" sz="2800" dirty="0"/>
              <a:t>Irresponsabilidade</a:t>
            </a:r>
          </a:p>
          <a:p>
            <a:pPr algn="ctr"/>
            <a:r>
              <a:rPr lang="pt-PT" sz="2800" dirty="0"/>
              <a:t>Inamovibilidade</a:t>
            </a:r>
          </a:p>
          <a:p>
            <a:pPr algn="ctr"/>
            <a:r>
              <a:rPr lang="pt-PT" sz="2800" dirty="0"/>
              <a:t>Ausência de vínculos de sujeição institucional</a:t>
            </a:r>
          </a:p>
          <a:p>
            <a:endParaRPr lang="pt-PT" dirty="0"/>
          </a:p>
          <a:p>
            <a:r>
              <a:rPr lang="pt-PT" dirty="0"/>
              <a:t>de forma a poderem exercer </a:t>
            </a:r>
            <a:r>
              <a:rPr lang="pt-PT" b="1" dirty="0"/>
              <a:t>sem dependências </a:t>
            </a:r>
            <a:r>
              <a:rPr lang="pt-PT" dirty="0"/>
              <a:t>as suas competências.</a:t>
            </a:r>
          </a:p>
        </p:txBody>
      </p:sp>
      <p:sp>
        <p:nvSpPr>
          <p:cNvPr id="7" name="CaixaDeTexto 6">
            <a:extLst>
              <a:ext uri="{FF2B5EF4-FFF2-40B4-BE49-F238E27FC236}">
                <a16:creationId xmlns:a16="http://schemas.microsoft.com/office/drawing/2014/main" id="{F0078353-562E-7B64-9451-0CFC9D8790B7}"/>
              </a:ext>
            </a:extLst>
          </p:cNvPr>
          <p:cNvSpPr txBox="1"/>
          <p:nvPr/>
        </p:nvSpPr>
        <p:spPr>
          <a:xfrm>
            <a:off x="215659" y="6142461"/>
            <a:ext cx="6482752" cy="461665"/>
          </a:xfrm>
          <a:prstGeom prst="rect">
            <a:avLst/>
          </a:prstGeom>
          <a:noFill/>
        </p:spPr>
        <p:txBody>
          <a:bodyPr wrap="square">
            <a:spAutoFit/>
          </a:bodyPr>
          <a:lstStyle/>
          <a:p>
            <a:r>
              <a:rPr lang="pt-PT" sz="1200" dirty="0"/>
              <a:t>n.º 3 do art.º 267.º da Constituição prescreve que a lei pode criar entidades administrativas independentes, que podem ser órgãos públicos ou pessoas coletivas públicas</a:t>
            </a:r>
          </a:p>
        </p:txBody>
      </p:sp>
      <p:sp>
        <p:nvSpPr>
          <p:cNvPr id="9" name="CaixaDeTexto 8">
            <a:extLst>
              <a:ext uri="{FF2B5EF4-FFF2-40B4-BE49-F238E27FC236}">
                <a16:creationId xmlns:a16="http://schemas.microsoft.com/office/drawing/2014/main" id="{FC6B662D-C703-2F2E-B730-B797CC43AADE}"/>
              </a:ext>
            </a:extLst>
          </p:cNvPr>
          <p:cNvSpPr txBox="1"/>
          <p:nvPr/>
        </p:nvSpPr>
        <p:spPr>
          <a:xfrm>
            <a:off x="215659" y="4198962"/>
            <a:ext cx="8824824" cy="1754326"/>
          </a:xfrm>
          <a:prstGeom prst="rect">
            <a:avLst/>
          </a:prstGeom>
          <a:noFill/>
        </p:spPr>
        <p:txBody>
          <a:bodyPr wrap="square">
            <a:spAutoFit/>
          </a:bodyPr>
          <a:lstStyle/>
          <a:p>
            <a:r>
              <a:rPr lang="pt-PT" dirty="0"/>
              <a:t>Estão sujeitas a diversas </a:t>
            </a:r>
            <a:r>
              <a:rPr lang="pt-PT" b="1" dirty="0"/>
              <a:t>formas de tutela </a:t>
            </a:r>
            <a:r>
              <a:rPr lang="pt-PT" dirty="0"/>
              <a:t>e cujos </a:t>
            </a:r>
            <a:r>
              <a:rPr lang="pt-PT" b="1" dirty="0"/>
              <a:t>membros dos órgãos de direção são nomeados pelo Governo e podem ser destituídos em caso de falta grave</a:t>
            </a:r>
            <a:r>
              <a:rPr lang="pt-PT" dirty="0"/>
              <a:t>.</a:t>
            </a:r>
          </a:p>
          <a:p>
            <a:endParaRPr lang="pt-PT" dirty="0"/>
          </a:p>
          <a:p>
            <a:r>
              <a:rPr lang="pt-PT" dirty="0"/>
              <a:t>As normas e os atos administrativos aprovados pelas entidades independentes podem ser </a:t>
            </a:r>
            <a:r>
              <a:rPr lang="pt-PT" b="1" dirty="0"/>
              <a:t>impugnados contenciosamente junto da jurisdição administrativa</a:t>
            </a:r>
            <a:r>
              <a:rPr lang="pt-PT" dirty="0"/>
              <a:t> e, no primeiro caso, também junto do Tribunal Constitucional</a:t>
            </a:r>
          </a:p>
        </p:txBody>
      </p:sp>
    </p:spTree>
    <p:extLst>
      <p:ext uri="{BB962C8B-B14F-4D97-AF65-F5344CB8AC3E}">
        <p14:creationId xmlns:p14="http://schemas.microsoft.com/office/powerpoint/2010/main" val="1884489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A620C982-7B6F-96D0-2A88-3654FB8B55D5}"/>
              </a:ext>
            </a:extLst>
          </p:cNvPr>
          <p:cNvSpPr txBox="1"/>
          <p:nvPr/>
        </p:nvSpPr>
        <p:spPr>
          <a:xfrm>
            <a:off x="383875" y="259594"/>
            <a:ext cx="4572000" cy="400110"/>
          </a:xfrm>
          <a:prstGeom prst="rect">
            <a:avLst/>
          </a:prstGeom>
          <a:noFill/>
        </p:spPr>
        <p:txBody>
          <a:bodyPr wrap="square">
            <a:spAutoFit/>
          </a:bodyPr>
          <a:lstStyle/>
          <a:p>
            <a:r>
              <a:rPr lang="pt-PT" sz="2000" b="1" kern="0" dirty="0">
                <a:solidFill>
                  <a:srgbClr val="1F497D"/>
                </a:solidFill>
                <a:latin typeface="Calibri" panose="020F0502020204030204"/>
              </a:rPr>
              <a:t>2 tipos de entidades independentes:</a:t>
            </a:r>
          </a:p>
        </p:txBody>
      </p:sp>
      <p:sp>
        <p:nvSpPr>
          <p:cNvPr id="8" name="CaixaDeTexto 7">
            <a:extLst>
              <a:ext uri="{FF2B5EF4-FFF2-40B4-BE49-F238E27FC236}">
                <a16:creationId xmlns:a16="http://schemas.microsoft.com/office/drawing/2014/main" id="{C4123394-7CE0-3771-0996-43583DCCCB61}"/>
              </a:ext>
            </a:extLst>
          </p:cNvPr>
          <p:cNvSpPr txBox="1"/>
          <p:nvPr/>
        </p:nvSpPr>
        <p:spPr>
          <a:xfrm>
            <a:off x="297611" y="659704"/>
            <a:ext cx="5059393" cy="1384995"/>
          </a:xfrm>
          <a:prstGeom prst="rect">
            <a:avLst/>
          </a:prstGeom>
          <a:noFill/>
        </p:spPr>
        <p:txBody>
          <a:bodyPr wrap="square">
            <a:spAutoFit/>
          </a:bodyPr>
          <a:lstStyle/>
          <a:p>
            <a:r>
              <a:rPr lang="pt-PT" sz="1400" dirty="0"/>
              <a:t>As criadas pela </a:t>
            </a:r>
            <a:r>
              <a:rPr lang="pt-PT" sz="1400" b="1" dirty="0"/>
              <a:t>Constituição</a:t>
            </a:r>
          </a:p>
          <a:p>
            <a:pPr marL="1200150" lvl="2" indent="-285750">
              <a:buFont typeface="Arial" panose="020B0604020202020204" pitchFamily="34" charset="0"/>
              <a:buChar char="•"/>
            </a:pPr>
            <a:r>
              <a:rPr lang="pt-PT" sz="1400" dirty="0"/>
              <a:t>Entidade Reguladora da Comunicação Social</a:t>
            </a:r>
          </a:p>
          <a:p>
            <a:pPr marL="1200150" lvl="2" indent="-285750">
              <a:buFont typeface="Arial" panose="020B0604020202020204" pitchFamily="34" charset="0"/>
              <a:buChar char="•"/>
            </a:pPr>
            <a:r>
              <a:rPr lang="pt-PT" sz="1400" dirty="0"/>
              <a:t>Conselho Superior da Magistratura</a:t>
            </a:r>
          </a:p>
          <a:p>
            <a:pPr marL="1200150" lvl="2" indent="-285750">
              <a:buFont typeface="Arial" panose="020B0604020202020204" pitchFamily="34" charset="0"/>
              <a:buChar char="•"/>
            </a:pPr>
            <a:r>
              <a:rPr lang="pt-PT" sz="1400" dirty="0"/>
              <a:t>Provedor de Justiça </a:t>
            </a:r>
          </a:p>
          <a:p>
            <a:pPr marL="1200150" lvl="2" indent="-285750">
              <a:buFont typeface="Arial" panose="020B0604020202020204" pitchFamily="34" charset="0"/>
              <a:buChar char="•"/>
            </a:pPr>
            <a:r>
              <a:rPr lang="pt-PT" sz="1400" dirty="0"/>
              <a:t>Conselho Económico-Social </a:t>
            </a:r>
          </a:p>
          <a:p>
            <a:endParaRPr lang="pt-PT" sz="1400" dirty="0"/>
          </a:p>
        </p:txBody>
      </p:sp>
      <p:sp>
        <p:nvSpPr>
          <p:cNvPr id="12" name="CaixaDeTexto 11">
            <a:extLst>
              <a:ext uri="{FF2B5EF4-FFF2-40B4-BE49-F238E27FC236}">
                <a16:creationId xmlns:a16="http://schemas.microsoft.com/office/drawing/2014/main" id="{D825F53E-BA2B-84F8-7109-E25460BF6566}"/>
              </a:ext>
            </a:extLst>
          </p:cNvPr>
          <p:cNvSpPr txBox="1"/>
          <p:nvPr/>
        </p:nvSpPr>
        <p:spPr>
          <a:xfrm>
            <a:off x="297611" y="2371072"/>
            <a:ext cx="4572000" cy="3323987"/>
          </a:xfrm>
          <a:prstGeom prst="rect">
            <a:avLst/>
          </a:prstGeom>
          <a:noFill/>
        </p:spPr>
        <p:txBody>
          <a:bodyPr wrap="square">
            <a:spAutoFit/>
          </a:bodyPr>
          <a:lstStyle/>
          <a:p>
            <a:r>
              <a:rPr lang="pt-PT" sz="1400" dirty="0"/>
              <a:t>As criadas por </a:t>
            </a:r>
            <a:r>
              <a:rPr lang="pt-PT" sz="1400" b="1" dirty="0"/>
              <a:t>Lei</a:t>
            </a:r>
            <a:endParaRPr lang="pt-PT" sz="1400" dirty="0"/>
          </a:p>
          <a:p>
            <a:endParaRPr lang="pt-PT" sz="1400" dirty="0"/>
          </a:p>
          <a:p>
            <a:pPr marL="742950" lvl="1" indent="-285750">
              <a:buFont typeface="Arial" panose="020B0604020202020204" pitchFamily="34" charset="0"/>
              <a:buChar char="•"/>
            </a:pPr>
            <a:r>
              <a:rPr lang="pt-PT" sz="1400" dirty="0"/>
              <a:t>Conselhos Superiores dos Tribunais Administrativos e fiscais e do Ministério Público</a:t>
            </a:r>
          </a:p>
          <a:p>
            <a:pPr marL="742950" lvl="1" indent="-285750">
              <a:buFont typeface="Arial" panose="020B0604020202020204" pitchFamily="34" charset="0"/>
              <a:buChar char="•"/>
            </a:pPr>
            <a:r>
              <a:rPr lang="pt-PT" sz="1400" dirty="0"/>
              <a:t>Comissão Nacional de Eleições</a:t>
            </a:r>
          </a:p>
          <a:p>
            <a:pPr marL="742950" lvl="1" indent="-285750">
              <a:buFont typeface="Arial" panose="020B0604020202020204" pitchFamily="34" charset="0"/>
              <a:buChar char="•"/>
            </a:pPr>
            <a:r>
              <a:rPr lang="pt-PT" sz="1400" dirty="0"/>
              <a:t>Comissão Nacional de Objeção de Consciência</a:t>
            </a:r>
          </a:p>
          <a:p>
            <a:pPr marL="742950" lvl="1" indent="-285750">
              <a:buFont typeface="Arial" panose="020B0604020202020204" pitchFamily="34" charset="0"/>
              <a:buChar char="•"/>
            </a:pPr>
            <a:r>
              <a:rPr lang="pt-PT" sz="1400" dirty="0"/>
              <a:t>Conselho de Ética para as Ciências da Vida</a:t>
            </a:r>
          </a:p>
          <a:p>
            <a:pPr marL="742950" lvl="1" indent="-285750">
              <a:buFont typeface="Arial" panose="020B0604020202020204" pitchFamily="34" charset="0"/>
              <a:buChar char="•"/>
            </a:pPr>
            <a:r>
              <a:rPr lang="pt-PT" sz="1400" dirty="0"/>
              <a:t>Comissão para a Fiscalização do Segredo de Estado</a:t>
            </a:r>
          </a:p>
          <a:p>
            <a:pPr marL="742950" lvl="1" indent="-285750">
              <a:buFont typeface="Arial" panose="020B0604020202020204" pitchFamily="34" charset="0"/>
              <a:buChar char="•"/>
            </a:pPr>
            <a:r>
              <a:rPr lang="pt-PT" sz="1400" dirty="0"/>
              <a:t>Conselho de Fiscalização dos Serviços de Informação e Segurança</a:t>
            </a:r>
          </a:p>
          <a:p>
            <a:pPr marL="742950" lvl="1" indent="-285750">
              <a:buFont typeface="Arial" panose="020B0604020202020204" pitchFamily="34" charset="0"/>
              <a:buChar char="•"/>
            </a:pPr>
            <a:r>
              <a:rPr lang="pt-PT" sz="1400" dirty="0"/>
              <a:t>Comissão Nacional de Proteção de Dados</a:t>
            </a:r>
          </a:p>
          <a:p>
            <a:pPr marL="742950" lvl="1" indent="-285750">
              <a:buFont typeface="Arial" panose="020B0604020202020204" pitchFamily="34" charset="0"/>
              <a:buChar char="•"/>
            </a:pPr>
            <a:r>
              <a:rPr lang="pt-PT" sz="1400" dirty="0"/>
              <a:t>Comissão de Acesso a Documentos Administrativos</a:t>
            </a:r>
          </a:p>
          <a:p>
            <a:pPr marL="742950" lvl="1" indent="-285750">
              <a:buFont typeface="Arial" panose="020B0604020202020204" pitchFamily="34" charset="0"/>
              <a:buChar char="•"/>
            </a:pPr>
            <a:r>
              <a:rPr lang="pt-PT" sz="1400" b="1" dirty="0"/>
              <a:t>Entidades reguladoras da Economia</a:t>
            </a:r>
            <a:endParaRPr lang="pt-PT" sz="1400" dirty="0"/>
          </a:p>
        </p:txBody>
      </p:sp>
      <p:sp>
        <p:nvSpPr>
          <p:cNvPr id="14" name="CaixaDeTexto 13">
            <a:extLst>
              <a:ext uri="{FF2B5EF4-FFF2-40B4-BE49-F238E27FC236}">
                <a16:creationId xmlns:a16="http://schemas.microsoft.com/office/drawing/2014/main" id="{3DD4920C-B978-9945-F222-C9EB91AD1896}"/>
              </a:ext>
            </a:extLst>
          </p:cNvPr>
          <p:cNvSpPr txBox="1"/>
          <p:nvPr/>
        </p:nvSpPr>
        <p:spPr>
          <a:xfrm>
            <a:off x="5042139" y="2760647"/>
            <a:ext cx="3713671" cy="3108543"/>
          </a:xfrm>
          <a:prstGeom prst="rect">
            <a:avLst/>
          </a:prstGeom>
          <a:noFill/>
          <a:ln>
            <a:solidFill>
              <a:schemeClr val="accent1"/>
            </a:solidFill>
          </a:ln>
        </p:spPr>
        <p:txBody>
          <a:bodyPr wrap="square">
            <a:spAutoFit/>
          </a:bodyPr>
          <a:lstStyle/>
          <a:p>
            <a:r>
              <a:rPr lang="pt-PT" sz="1400" b="1" dirty="0"/>
              <a:t>Entidades reguladoras da economia </a:t>
            </a:r>
            <a:r>
              <a:rPr lang="pt-PT" sz="1400" dirty="0"/>
              <a:t>- regime jurídico consta da Lei Quadro n.º 67/2013, de 28 de agosto</a:t>
            </a:r>
          </a:p>
          <a:p>
            <a:r>
              <a:rPr lang="pt-PT" sz="1400" dirty="0"/>
              <a:t>Autoridade de Supervisão de Seguros e Fundos de Pensões</a:t>
            </a:r>
          </a:p>
          <a:p>
            <a:r>
              <a:rPr lang="pt-PT" sz="1400" dirty="0"/>
              <a:t>Comissão do Mercado de Valores Mobiliários</a:t>
            </a:r>
          </a:p>
          <a:p>
            <a:r>
              <a:rPr lang="pt-PT" sz="1400" dirty="0"/>
              <a:t>Autoridade da Concorrência</a:t>
            </a:r>
          </a:p>
          <a:p>
            <a:r>
              <a:rPr lang="pt-PT" sz="1400" dirty="0"/>
              <a:t>Autoridade Nacional de Comunicações</a:t>
            </a:r>
          </a:p>
          <a:p>
            <a:r>
              <a:rPr lang="pt-PT" sz="1400" dirty="0"/>
              <a:t>Autoridade Nacional da Aviação Civil</a:t>
            </a:r>
          </a:p>
          <a:p>
            <a:r>
              <a:rPr lang="pt-PT" sz="1400" dirty="0"/>
              <a:t>Autoridade da Mobilidade e dos Transportes</a:t>
            </a:r>
          </a:p>
          <a:p>
            <a:r>
              <a:rPr lang="pt-PT" sz="1400" dirty="0"/>
              <a:t>Entidade Reguladora dos Serviços de Águas e Resíduos</a:t>
            </a:r>
          </a:p>
          <a:p>
            <a:r>
              <a:rPr lang="pt-PT" sz="1400" dirty="0"/>
              <a:t>Entidade Reguladora da Saúde</a:t>
            </a:r>
          </a:p>
          <a:p>
            <a:endParaRPr lang="pt-PT" sz="1400" dirty="0"/>
          </a:p>
        </p:txBody>
      </p:sp>
      <p:pic>
        <p:nvPicPr>
          <p:cNvPr id="15" name="Imagem 14">
            <a:extLst>
              <a:ext uri="{FF2B5EF4-FFF2-40B4-BE49-F238E27FC236}">
                <a16:creationId xmlns:a16="http://schemas.microsoft.com/office/drawing/2014/main" id="{F560DAB3-A813-EA6D-0DE2-2FC3F790BBC2}"/>
              </a:ext>
            </a:extLst>
          </p:cNvPr>
          <p:cNvPicPr>
            <a:picLocks noChangeAspect="1"/>
          </p:cNvPicPr>
          <p:nvPr/>
        </p:nvPicPr>
        <p:blipFill>
          <a:blip r:embed="rId3"/>
          <a:stretch>
            <a:fillRect/>
          </a:stretch>
        </p:blipFill>
        <p:spPr>
          <a:xfrm>
            <a:off x="5512099" y="659704"/>
            <a:ext cx="3045304" cy="1151375"/>
          </a:xfrm>
          <a:prstGeom prst="rect">
            <a:avLst/>
          </a:prstGeom>
        </p:spPr>
      </p:pic>
    </p:spTree>
    <p:extLst>
      <p:ext uri="{BB962C8B-B14F-4D97-AF65-F5344CB8AC3E}">
        <p14:creationId xmlns:p14="http://schemas.microsoft.com/office/powerpoint/2010/main" val="304171641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1090</TotalTime>
  <Words>3414</Words>
  <Application>Microsoft Office PowerPoint</Application>
  <PresentationFormat>Apresentação no Ecrã (4:3)</PresentationFormat>
  <Paragraphs>223</Paragraphs>
  <Slides>22</Slides>
  <Notes>0</Notes>
  <HiddenSlides>0</HiddenSlides>
  <MMClips>0</MMClips>
  <ScaleCrop>false</ScaleCrop>
  <HeadingPairs>
    <vt:vector size="6" baseType="variant">
      <vt:variant>
        <vt:lpstr>Tipos de letra usados</vt:lpstr>
      </vt:variant>
      <vt:variant>
        <vt:i4>6</vt:i4>
      </vt:variant>
      <vt:variant>
        <vt:lpstr>Tema</vt:lpstr>
      </vt:variant>
      <vt:variant>
        <vt:i4>1</vt:i4>
      </vt:variant>
      <vt:variant>
        <vt:lpstr>Títulos dos diapositivos</vt:lpstr>
      </vt:variant>
      <vt:variant>
        <vt:i4>22</vt:i4>
      </vt:variant>
    </vt:vector>
  </HeadingPairs>
  <TitlesOfParts>
    <vt:vector size="29" baseType="lpstr">
      <vt:lpstr>Arial</vt:lpstr>
      <vt:lpstr>Calibri</vt:lpstr>
      <vt:lpstr>Calibri Light</vt:lpstr>
      <vt:lpstr>Georgia</vt:lpstr>
      <vt:lpstr>Google Sans</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ISCSP - ULisboa</dc:creator>
  <cp:lastModifiedBy>Susana Soares Paulino</cp:lastModifiedBy>
  <cp:revision>33</cp:revision>
  <dcterms:created xsi:type="dcterms:W3CDTF">2023-01-18T11:25:04Z</dcterms:created>
  <dcterms:modified xsi:type="dcterms:W3CDTF">2025-04-12T08:49:14Z</dcterms:modified>
</cp:coreProperties>
</file>